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8"/>
  </p:notesMasterIdLst>
  <p:handoutMasterIdLst>
    <p:handoutMasterId r:id="rId59"/>
  </p:handoutMasterIdLst>
  <p:sldIdLst>
    <p:sldId id="258" r:id="rId2"/>
    <p:sldId id="257" r:id="rId3"/>
    <p:sldId id="263" r:id="rId4"/>
    <p:sldId id="262" r:id="rId5"/>
    <p:sldId id="296" r:id="rId6"/>
    <p:sldId id="276" r:id="rId7"/>
    <p:sldId id="259" r:id="rId8"/>
    <p:sldId id="260" r:id="rId9"/>
    <p:sldId id="261" r:id="rId10"/>
    <p:sldId id="264" r:id="rId11"/>
    <p:sldId id="265" r:id="rId12"/>
    <p:sldId id="266" r:id="rId13"/>
    <p:sldId id="267" r:id="rId14"/>
    <p:sldId id="269" r:id="rId15"/>
    <p:sldId id="268" r:id="rId16"/>
    <p:sldId id="272" r:id="rId17"/>
    <p:sldId id="270" r:id="rId18"/>
    <p:sldId id="293" r:id="rId19"/>
    <p:sldId id="297" r:id="rId20"/>
    <p:sldId id="287" r:id="rId21"/>
    <p:sldId id="290" r:id="rId22"/>
    <p:sldId id="289" r:id="rId23"/>
    <p:sldId id="288" r:id="rId24"/>
    <p:sldId id="304" r:id="rId25"/>
    <p:sldId id="292" r:id="rId26"/>
    <p:sldId id="275" r:id="rId27"/>
    <p:sldId id="273" r:id="rId28"/>
    <p:sldId id="271" r:id="rId29"/>
    <p:sldId id="274" r:id="rId30"/>
    <p:sldId id="277" r:id="rId31"/>
    <p:sldId id="281" r:id="rId32"/>
    <p:sldId id="282" r:id="rId33"/>
    <p:sldId id="299" r:id="rId34"/>
    <p:sldId id="298" r:id="rId35"/>
    <p:sldId id="305" r:id="rId36"/>
    <p:sldId id="278" r:id="rId37"/>
    <p:sldId id="279" r:id="rId38"/>
    <p:sldId id="283" r:id="rId39"/>
    <p:sldId id="280" r:id="rId40"/>
    <p:sldId id="284" r:id="rId41"/>
    <p:sldId id="302" r:id="rId42"/>
    <p:sldId id="300" r:id="rId43"/>
    <p:sldId id="308" r:id="rId44"/>
    <p:sldId id="309" r:id="rId45"/>
    <p:sldId id="303" r:id="rId46"/>
    <p:sldId id="306" r:id="rId47"/>
    <p:sldId id="311" r:id="rId48"/>
    <p:sldId id="310" r:id="rId49"/>
    <p:sldId id="312" r:id="rId50"/>
    <p:sldId id="314" r:id="rId51"/>
    <p:sldId id="285" r:id="rId52"/>
    <p:sldId id="313" r:id="rId53"/>
    <p:sldId id="295" r:id="rId54"/>
    <p:sldId id="307" r:id="rId55"/>
    <p:sldId id="301" r:id="rId56"/>
    <p:sldId id="294"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62" autoAdjust="0"/>
    <p:restoredTop sz="75841" autoAdjust="0"/>
  </p:normalViewPr>
  <p:slideViewPr>
    <p:cSldViewPr snapToGrid="0">
      <p:cViewPr varScale="1">
        <p:scale>
          <a:sx n="65" d="100"/>
          <a:sy n="65" d="100"/>
        </p:scale>
        <p:origin x="111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4892766-188D-4633-8D5E-9509A266EFF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C6C5DCBF-B38B-428F-B632-1D0F581C137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A4B844-9141-4F6C-BCE2-72A81951316C}" type="datetimeFigureOut">
              <a:rPr lang="en-AU" smtClean="0"/>
              <a:t>30/09/2019</a:t>
            </a:fld>
            <a:endParaRPr lang="en-AU"/>
          </a:p>
        </p:txBody>
      </p:sp>
      <p:sp>
        <p:nvSpPr>
          <p:cNvPr id="4" name="Footer Placeholder 3">
            <a:extLst>
              <a:ext uri="{FF2B5EF4-FFF2-40B4-BE49-F238E27FC236}">
                <a16:creationId xmlns:a16="http://schemas.microsoft.com/office/drawing/2014/main" id="{7CA7D103-A9E3-473E-92C6-9B12A56B6EE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1758BEE2-8251-4305-8CEF-AF5DC503CC0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2BE6135-EB00-42EB-8400-39FC69C2F56A}" type="slidenum">
              <a:rPr lang="en-AU" smtClean="0"/>
              <a:t>‹#›</a:t>
            </a:fld>
            <a:endParaRPr lang="en-AU"/>
          </a:p>
        </p:txBody>
      </p:sp>
    </p:spTree>
    <p:extLst>
      <p:ext uri="{BB962C8B-B14F-4D97-AF65-F5344CB8AC3E}">
        <p14:creationId xmlns:p14="http://schemas.microsoft.com/office/powerpoint/2010/main" val="375032527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707561-99F7-4CFF-AD9C-E525ECD09004}" type="datetimeFigureOut">
              <a:rPr lang="en-AU" smtClean="0"/>
              <a:t>25/09/2019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0A42BB-B8C8-4989-9680-FC2E7BADD67E}" type="slidenum">
              <a:rPr lang="en-AU" smtClean="0"/>
              <a:t>‹#›</a:t>
            </a:fld>
            <a:endParaRPr lang="en-AU"/>
          </a:p>
        </p:txBody>
      </p:sp>
    </p:spTree>
    <p:extLst>
      <p:ext uri="{BB962C8B-B14F-4D97-AF65-F5344CB8AC3E}">
        <p14:creationId xmlns:p14="http://schemas.microsoft.com/office/powerpoint/2010/main" val="112237934"/>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knowledgebase.paloaltonetworks.com/KCSArticleDetail?id=kA10g000000ClD9CAK"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netapp.com/us-en/occm/task_backup_to_s3.html"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www.dynatrace.com/news/blog/improve-security-connectivity-privatelink-dynatrace/"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u="sng" dirty="0">
                <a:hlinkClick r:id="rId3"/>
              </a:rPr>
              <a:t>https://knowledgebase.paloaltonetworks.com/KCSArticleDetail?id=kA10g000000ClD9CAK</a:t>
            </a:r>
            <a:endParaRPr lang="en-AU" dirty="0"/>
          </a:p>
          <a:p>
            <a:endParaRPr lang="en-AU" dirty="0"/>
          </a:p>
        </p:txBody>
      </p:sp>
      <p:sp>
        <p:nvSpPr>
          <p:cNvPr id="4" name="Slide Number Placeholder 3"/>
          <p:cNvSpPr>
            <a:spLocks noGrp="1"/>
          </p:cNvSpPr>
          <p:nvPr>
            <p:ph type="sldNum" sz="quarter" idx="10"/>
          </p:nvPr>
        </p:nvSpPr>
        <p:spPr/>
        <p:txBody>
          <a:bodyPr/>
          <a:lstStyle/>
          <a:p>
            <a:fld id="{8E0A42BB-B8C8-4989-9680-FC2E7BADD67E}" type="slidenum">
              <a:rPr lang="en-AU" smtClean="0"/>
              <a:t>1</a:t>
            </a:fld>
            <a:endParaRPr lang="en-AU"/>
          </a:p>
        </p:txBody>
      </p:sp>
      <p:sp>
        <p:nvSpPr>
          <p:cNvPr id="5" name="Footer Placeholder 4">
            <a:extLst>
              <a:ext uri="{FF2B5EF4-FFF2-40B4-BE49-F238E27FC236}">
                <a16:creationId xmlns:a16="http://schemas.microsoft.com/office/drawing/2014/main" id="{5A493F4B-B849-4CFF-AA7F-BBDA2D573C0F}"/>
              </a:ext>
            </a:extLst>
          </p:cNvPr>
          <p:cNvSpPr>
            <a:spLocks noGrp="1"/>
          </p:cNvSpPr>
          <p:nvPr>
            <p:ph type="ftr" sz="quarter" idx="11"/>
          </p:nvPr>
        </p:nvSpPr>
        <p:spPr/>
        <p:txBody>
          <a:bodyPr/>
          <a:lstStyle/>
          <a:p>
            <a:endParaRPr lang="en-AU"/>
          </a:p>
        </p:txBody>
      </p:sp>
    </p:spTree>
    <p:extLst>
      <p:ext uri="{BB962C8B-B14F-4D97-AF65-F5344CB8AC3E}">
        <p14:creationId xmlns:p14="http://schemas.microsoft.com/office/powerpoint/2010/main" val="33598559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E0A42BB-B8C8-4989-9680-FC2E7BADD67E}" type="slidenum">
              <a:rPr lang="en-AU" smtClean="0"/>
              <a:t>38</a:t>
            </a:fld>
            <a:endParaRPr lang="en-AU"/>
          </a:p>
        </p:txBody>
      </p:sp>
      <p:sp>
        <p:nvSpPr>
          <p:cNvPr id="5" name="Footer Placeholder 4">
            <a:extLst>
              <a:ext uri="{FF2B5EF4-FFF2-40B4-BE49-F238E27FC236}">
                <a16:creationId xmlns:a16="http://schemas.microsoft.com/office/drawing/2014/main" id="{3347CC34-A0BA-4DD7-83BD-8F06B8DF8DC3}"/>
              </a:ext>
            </a:extLst>
          </p:cNvPr>
          <p:cNvSpPr>
            <a:spLocks noGrp="1"/>
          </p:cNvSpPr>
          <p:nvPr>
            <p:ph type="ftr" sz="quarter" idx="11"/>
          </p:nvPr>
        </p:nvSpPr>
        <p:spPr/>
        <p:txBody>
          <a:bodyPr/>
          <a:lstStyle/>
          <a:p>
            <a:endParaRPr lang="en-AU"/>
          </a:p>
        </p:txBody>
      </p:sp>
    </p:spTree>
    <p:extLst>
      <p:ext uri="{BB962C8B-B14F-4D97-AF65-F5344CB8AC3E}">
        <p14:creationId xmlns:p14="http://schemas.microsoft.com/office/powerpoint/2010/main" val="4657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https://www.slideshare.net/AmazonWebServices/</a:t>
            </a:r>
          </a:p>
        </p:txBody>
      </p:sp>
      <p:sp>
        <p:nvSpPr>
          <p:cNvPr id="4" name="Slide Number Placeholder 3"/>
          <p:cNvSpPr>
            <a:spLocks noGrp="1"/>
          </p:cNvSpPr>
          <p:nvPr>
            <p:ph type="sldNum" sz="quarter" idx="10"/>
          </p:nvPr>
        </p:nvSpPr>
        <p:spPr/>
        <p:txBody>
          <a:bodyPr/>
          <a:lstStyle/>
          <a:p>
            <a:fld id="{8E0A42BB-B8C8-4989-9680-FC2E7BADD67E}" type="slidenum">
              <a:rPr lang="en-AU" smtClean="0"/>
              <a:t>39</a:t>
            </a:fld>
            <a:endParaRPr lang="en-AU"/>
          </a:p>
        </p:txBody>
      </p:sp>
      <p:sp>
        <p:nvSpPr>
          <p:cNvPr id="5" name="Footer Placeholder 4">
            <a:extLst>
              <a:ext uri="{FF2B5EF4-FFF2-40B4-BE49-F238E27FC236}">
                <a16:creationId xmlns:a16="http://schemas.microsoft.com/office/drawing/2014/main" id="{E170DA68-79A9-4CDB-BC85-76FD6DC6E092}"/>
              </a:ext>
            </a:extLst>
          </p:cNvPr>
          <p:cNvSpPr>
            <a:spLocks noGrp="1"/>
          </p:cNvSpPr>
          <p:nvPr>
            <p:ph type="ftr" sz="quarter" idx="11"/>
          </p:nvPr>
        </p:nvSpPr>
        <p:spPr/>
        <p:txBody>
          <a:bodyPr/>
          <a:lstStyle/>
          <a:p>
            <a:endParaRPr lang="en-AU"/>
          </a:p>
        </p:txBody>
      </p:sp>
    </p:spTree>
    <p:extLst>
      <p:ext uri="{BB962C8B-B14F-4D97-AF65-F5344CB8AC3E}">
        <p14:creationId xmlns:p14="http://schemas.microsoft.com/office/powerpoint/2010/main" val="266054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new-launch-aws-transit-gateway-and-transit-vpcs-reference-architectures-for-many-vpcs-net402-aws-reinvent-2018</a:t>
            </a:r>
          </a:p>
        </p:txBody>
      </p:sp>
      <p:sp>
        <p:nvSpPr>
          <p:cNvPr id="4" name="Slide Number Placeholder 3"/>
          <p:cNvSpPr>
            <a:spLocks noGrp="1"/>
          </p:cNvSpPr>
          <p:nvPr>
            <p:ph type="sldNum" sz="quarter" idx="10"/>
          </p:nvPr>
        </p:nvSpPr>
        <p:spPr/>
        <p:txBody>
          <a:bodyPr/>
          <a:lstStyle/>
          <a:p>
            <a:fld id="{8E0A42BB-B8C8-4989-9680-FC2E7BADD67E}" type="slidenum">
              <a:rPr lang="en-AU" smtClean="0"/>
              <a:t>40</a:t>
            </a:fld>
            <a:endParaRPr lang="en-AU"/>
          </a:p>
        </p:txBody>
      </p:sp>
      <p:sp>
        <p:nvSpPr>
          <p:cNvPr id="5" name="Footer Placeholder 4">
            <a:extLst>
              <a:ext uri="{FF2B5EF4-FFF2-40B4-BE49-F238E27FC236}">
                <a16:creationId xmlns:a16="http://schemas.microsoft.com/office/drawing/2014/main" id="{122E15A3-71E2-4374-B5FF-D884592E8370}"/>
              </a:ext>
            </a:extLst>
          </p:cNvPr>
          <p:cNvSpPr>
            <a:spLocks noGrp="1"/>
          </p:cNvSpPr>
          <p:nvPr>
            <p:ph type="ftr" sz="quarter" idx="11"/>
          </p:nvPr>
        </p:nvSpPr>
        <p:spPr/>
        <p:txBody>
          <a:bodyPr/>
          <a:lstStyle/>
          <a:p>
            <a:endParaRPr lang="en-AU"/>
          </a:p>
        </p:txBody>
      </p:sp>
    </p:spTree>
    <p:extLst>
      <p:ext uri="{BB962C8B-B14F-4D97-AF65-F5344CB8AC3E}">
        <p14:creationId xmlns:p14="http://schemas.microsoft.com/office/powerpoint/2010/main" val="31008933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https://aws.amazon.com/blogs/aws/new-tls-termination-for-network-load-balancers/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https://aws.amazon.com/blogs/aws/new-network-load-balancer-effortless-scaling-to-millions-of-requests-per-second/</a:t>
            </a:r>
          </a:p>
          <a:p>
            <a:endParaRPr lang="en-AU" dirty="0"/>
          </a:p>
        </p:txBody>
      </p:sp>
      <p:sp>
        <p:nvSpPr>
          <p:cNvPr id="4" name="Slide Number Placeholder 3"/>
          <p:cNvSpPr>
            <a:spLocks noGrp="1"/>
          </p:cNvSpPr>
          <p:nvPr>
            <p:ph type="sldNum" sz="quarter" idx="10"/>
          </p:nvPr>
        </p:nvSpPr>
        <p:spPr/>
        <p:txBody>
          <a:bodyPr/>
          <a:lstStyle/>
          <a:p>
            <a:fld id="{8E0A42BB-B8C8-4989-9680-FC2E7BADD67E}" type="slidenum">
              <a:rPr lang="en-AU" smtClean="0"/>
              <a:t>43</a:t>
            </a:fld>
            <a:endParaRPr lang="en-AU"/>
          </a:p>
        </p:txBody>
      </p:sp>
      <p:sp>
        <p:nvSpPr>
          <p:cNvPr id="5" name="Footer Placeholder 4">
            <a:extLst>
              <a:ext uri="{FF2B5EF4-FFF2-40B4-BE49-F238E27FC236}">
                <a16:creationId xmlns:a16="http://schemas.microsoft.com/office/drawing/2014/main" id="{EEA888D9-9CFC-4B18-B649-8C51DEA1672E}"/>
              </a:ext>
            </a:extLst>
          </p:cNvPr>
          <p:cNvSpPr>
            <a:spLocks noGrp="1"/>
          </p:cNvSpPr>
          <p:nvPr>
            <p:ph type="ftr" sz="quarter" idx="11"/>
          </p:nvPr>
        </p:nvSpPr>
        <p:spPr/>
        <p:txBody>
          <a:bodyPr/>
          <a:lstStyle/>
          <a:p>
            <a:endParaRPr lang="en-AU"/>
          </a:p>
        </p:txBody>
      </p:sp>
    </p:spTree>
    <p:extLst>
      <p:ext uri="{BB962C8B-B14F-4D97-AF65-F5344CB8AC3E}">
        <p14:creationId xmlns:p14="http://schemas.microsoft.com/office/powerpoint/2010/main" val="2085759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https://github.com/PaloAltoNetworks/aws-alb-sandwich</a:t>
            </a:r>
          </a:p>
          <a:p>
            <a:r>
              <a:rPr lang="en-AU" dirty="0"/>
              <a:t>https://supportcenter.checkpoint.com/supportcenter/portal?eventSubmit_doGoviewsolutiondetails=&amp;solutionid=sk112575</a:t>
            </a:r>
          </a:p>
        </p:txBody>
      </p:sp>
      <p:sp>
        <p:nvSpPr>
          <p:cNvPr id="4" name="Slide Number Placeholder 3"/>
          <p:cNvSpPr>
            <a:spLocks noGrp="1"/>
          </p:cNvSpPr>
          <p:nvPr>
            <p:ph type="sldNum" sz="quarter" idx="10"/>
          </p:nvPr>
        </p:nvSpPr>
        <p:spPr/>
        <p:txBody>
          <a:bodyPr/>
          <a:lstStyle/>
          <a:p>
            <a:fld id="{8E0A42BB-B8C8-4989-9680-FC2E7BADD67E}" type="slidenum">
              <a:rPr lang="en-AU" smtClean="0"/>
              <a:t>44</a:t>
            </a:fld>
            <a:endParaRPr lang="en-AU"/>
          </a:p>
        </p:txBody>
      </p:sp>
      <p:sp>
        <p:nvSpPr>
          <p:cNvPr id="5" name="Footer Placeholder 4">
            <a:extLst>
              <a:ext uri="{FF2B5EF4-FFF2-40B4-BE49-F238E27FC236}">
                <a16:creationId xmlns:a16="http://schemas.microsoft.com/office/drawing/2014/main" id="{4BD90D99-5E12-4DF5-B3F0-85AA7DE827B4}"/>
              </a:ext>
            </a:extLst>
          </p:cNvPr>
          <p:cNvSpPr>
            <a:spLocks noGrp="1"/>
          </p:cNvSpPr>
          <p:nvPr>
            <p:ph type="ftr" sz="quarter" idx="11"/>
          </p:nvPr>
        </p:nvSpPr>
        <p:spPr/>
        <p:txBody>
          <a:bodyPr/>
          <a:lstStyle/>
          <a:p>
            <a:endParaRPr lang="en-AU"/>
          </a:p>
        </p:txBody>
      </p:sp>
    </p:spTree>
    <p:extLst>
      <p:ext uri="{BB962C8B-B14F-4D97-AF65-F5344CB8AC3E}">
        <p14:creationId xmlns:p14="http://schemas.microsoft.com/office/powerpoint/2010/main" val="13217205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https://aws.amazon.com/blogs/aws/new-advanced-request-routing-for-aws-application-load-balancers/</a:t>
            </a:r>
          </a:p>
        </p:txBody>
      </p:sp>
      <p:sp>
        <p:nvSpPr>
          <p:cNvPr id="4" name="Slide Number Placeholder 3"/>
          <p:cNvSpPr>
            <a:spLocks noGrp="1"/>
          </p:cNvSpPr>
          <p:nvPr>
            <p:ph type="sldNum" sz="quarter" idx="10"/>
          </p:nvPr>
        </p:nvSpPr>
        <p:spPr/>
        <p:txBody>
          <a:bodyPr/>
          <a:lstStyle/>
          <a:p>
            <a:fld id="{8E0A42BB-B8C8-4989-9680-FC2E7BADD67E}" type="slidenum">
              <a:rPr lang="en-AU" smtClean="0"/>
              <a:t>45</a:t>
            </a:fld>
            <a:endParaRPr lang="en-AU"/>
          </a:p>
        </p:txBody>
      </p:sp>
      <p:sp>
        <p:nvSpPr>
          <p:cNvPr id="5" name="Footer Placeholder 4">
            <a:extLst>
              <a:ext uri="{FF2B5EF4-FFF2-40B4-BE49-F238E27FC236}">
                <a16:creationId xmlns:a16="http://schemas.microsoft.com/office/drawing/2014/main" id="{29175DCD-5ED7-4942-A1EF-FB403B47FF2A}"/>
              </a:ext>
            </a:extLst>
          </p:cNvPr>
          <p:cNvSpPr>
            <a:spLocks noGrp="1"/>
          </p:cNvSpPr>
          <p:nvPr>
            <p:ph type="ftr" sz="quarter" idx="11"/>
          </p:nvPr>
        </p:nvSpPr>
        <p:spPr/>
        <p:txBody>
          <a:bodyPr/>
          <a:lstStyle/>
          <a:p>
            <a:endParaRPr lang="en-AU"/>
          </a:p>
        </p:txBody>
      </p:sp>
    </p:spTree>
    <p:extLst>
      <p:ext uri="{BB962C8B-B14F-4D97-AF65-F5344CB8AC3E}">
        <p14:creationId xmlns:p14="http://schemas.microsoft.com/office/powerpoint/2010/main" val="58672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Source </a:t>
            </a:r>
            <a:r>
              <a:rPr lang="en-AU" dirty="0" err="1"/>
              <a:t>RE:Invent</a:t>
            </a:r>
            <a:r>
              <a:rPr lang="en-AU" dirty="0"/>
              <a:t> 2018</a:t>
            </a:r>
          </a:p>
        </p:txBody>
      </p:sp>
      <p:sp>
        <p:nvSpPr>
          <p:cNvPr id="4" name="Slide Number Placeholder 3"/>
          <p:cNvSpPr>
            <a:spLocks noGrp="1"/>
          </p:cNvSpPr>
          <p:nvPr>
            <p:ph type="sldNum" sz="quarter" idx="10"/>
          </p:nvPr>
        </p:nvSpPr>
        <p:spPr/>
        <p:txBody>
          <a:bodyPr/>
          <a:lstStyle/>
          <a:p>
            <a:fld id="{8E0A42BB-B8C8-4989-9680-FC2E7BADD67E}" type="slidenum">
              <a:rPr lang="en-AU" smtClean="0"/>
              <a:t>51</a:t>
            </a:fld>
            <a:endParaRPr lang="en-AU"/>
          </a:p>
        </p:txBody>
      </p:sp>
      <p:sp>
        <p:nvSpPr>
          <p:cNvPr id="5" name="Footer Placeholder 4">
            <a:extLst>
              <a:ext uri="{FF2B5EF4-FFF2-40B4-BE49-F238E27FC236}">
                <a16:creationId xmlns:a16="http://schemas.microsoft.com/office/drawing/2014/main" id="{A6E9EBE7-3B03-4932-8CE1-3E0A1108421C}"/>
              </a:ext>
            </a:extLst>
          </p:cNvPr>
          <p:cNvSpPr>
            <a:spLocks noGrp="1"/>
          </p:cNvSpPr>
          <p:nvPr>
            <p:ph type="ftr" sz="quarter" idx="11"/>
          </p:nvPr>
        </p:nvSpPr>
        <p:spPr/>
        <p:txBody>
          <a:bodyPr/>
          <a:lstStyle/>
          <a:p>
            <a:endParaRPr lang="en-AU"/>
          </a:p>
        </p:txBody>
      </p:sp>
    </p:spTree>
    <p:extLst>
      <p:ext uri="{BB962C8B-B14F-4D97-AF65-F5344CB8AC3E}">
        <p14:creationId xmlns:p14="http://schemas.microsoft.com/office/powerpoint/2010/main" val="1519791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a:t>
            </a:fld>
            <a:endParaRPr lang="en-US" dirty="0"/>
          </a:p>
        </p:txBody>
      </p:sp>
      <p:sp>
        <p:nvSpPr>
          <p:cNvPr id="5" name="Footer Placeholder 4">
            <a:extLst>
              <a:ext uri="{FF2B5EF4-FFF2-40B4-BE49-F238E27FC236}">
                <a16:creationId xmlns:a16="http://schemas.microsoft.com/office/drawing/2014/main" id="{36324C2A-BB30-41B1-9C5A-DC56225A8C76}"/>
              </a:ext>
            </a:extLst>
          </p:cNvPr>
          <p:cNvSpPr>
            <a:spLocks noGrp="1"/>
          </p:cNvSpPr>
          <p:nvPr>
            <p:ph type="ftr" sz="quarter" idx="11"/>
          </p:nvPr>
        </p:nvSpPr>
        <p:spPr/>
        <p:txBody>
          <a:bodyPr/>
          <a:lstStyle/>
          <a:p>
            <a:endParaRPr lang="en-AU"/>
          </a:p>
        </p:txBody>
      </p:sp>
    </p:spTree>
    <p:extLst>
      <p:ext uri="{BB962C8B-B14F-4D97-AF65-F5344CB8AC3E}">
        <p14:creationId xmlns:p14="http://schemas.microsoft.com/office/powerpoint/2010/main" val="164336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Source: http://txens.io/index.php/2016/12/16/a-deep-dive-into-the-aws-network/</a:t>
            </a:r>
          </a:p>
        </p:txBody>
      </p:sp>
      <p:sp>
        <p:nvSpPr>
          <p:cNvPr id="4" name="Slide Number Placeholder 3"/>
          <p:cNvSpPr>
            <a:spLocks noGrp="1"/>
          </p:cNvSpPr>
          <p:nvPr>
            <p:ph type="sldNum" sz="quarter" idx="10"/>
          </p:nvPr>
        </p:nvSpPr>
        <p:spPr/>
        <p:txBody>
          <a:bodyPr/>
          <a:lstStyle/>
          <a:p>
            <a:fld id="{8E0A42BB-B8C8-4989-9680-FC2E7BADD67E}" type="slidenum">
              <a:rPr lang="en-AU" smtClean="0"/>
              <a:t>4</a:t>
            </a:fld>
            <a:endParaRPr lang="en-AU"/>
          </a:p>
        </p:txBody>
      </p:sp>
      <p:sp>
        <p:nvSpPr>
          <p:cNvPr id="5" name="Footer Placeholder 4">
            <a:extLst>
              <a:ext uri="{FF2B5EF4-FFF2-40B4-BE49-F238E27FC236}">
                <a16:creationId xmlns:a16="http://schemas.microsoft.com/office/drawing/2014/main" id="{DB629682-0C1B-4D1D-BE84-4AD4F438FD03}"/>
              </a:ext>
            </a:extLst>
          </p:cNvPr>
          <p:cNvSpPr>
            <a:spLocks noGrp="1"/>
          </p:cNvSpPr>
          <p:nvPr>
            <p:ph type="ftr" sz="quarter" idx="11"/>
          </p:nvPr>
        </p:nvSpPr>
        <p:spPr/>
        <p:txBody>
          <a:bodyPr/>
          <a:lstStyle/>
          <a:p>
            <a:endParaRPr lang="en-AU"/>
          </a:p>
        </p:txBody>
      </p:sp>
    </p:spTree>
    <p:extLst>
      <p:ext uri="{BB962C8B-B14F-4D97-AF65-F5344CB8AC3E}">
        <p14:creationId xmlns:p14="http://schemas.microsoft.com/office/powerpoint/2010/main" val="3158482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a:p>
        </p:txBody>
      </p:sp>
      <p:sp>
        <p:nvSpPr>
          <p:cNvPr id="4" name="Header Placeholder 3"/>
          <p:cNvSpPr>
            <a:spLocks noGrp="1"/>
          </p:cNvSpPr>
          <p:nvPr>
            <p:ph type="hdr" sz="quarter" idx="10"/>
          </p:nvPr>
        </p:nvSpPr>
        <p:spPr/>
        <p:txBody>
          <a:bodyPr/>
          <a:lstStyle/>
          <a:p>
            <a:endParaRPr lang="en-US" dirty="0">
              <a:latin typeface="Arial"/>
            </a:endParaRPr>
          </a:p>
        </p:txBody>
      </p:sp>
      <p:sp>
        <p:nvSpPr>
          <p:cNvPr id="5" name="Date Placeholder 4"/>
          <p:cNvSpPr>
            <a:spLocks noGrp="1"/>
          </p:cNvSpPr>
          <p:nvPr>
            <p:ph type="dt" idx="11"/>
          </p:nvPr>
        </p:nvSpPr>
        <p:spPr/>
        <p:txBody>
          <a:bodyPr/>
          <a:lstStyle/>
          <a:p>
            <a:fld id="{81331B57-0BE5-4F82-AA58-76F53EFF3ADA}" type="datetime8">
              <a:rPr lang="en-US" smtClean="0"/>
              <a:pPr/>
              <a:t>9/25/2019 3:56 PM</a:t>
            </a:fld>
            <a:endParaRPr lang="en-US" dirty="0"/>
          </a:p>
        </p:txBody>
      </p:sp>
      <p:sp>
        <p:nvSpPr>
          <p:cNvPr id="6" name="Footer Placeholder 5"/>
          <p:cNvSpPr>
            <a:spLocks noGrp="1"/>
          </p:cNvSpPr>
          <p:nvPr>
            <p:ph type="ftr" sz="quarter" idx="12"/>
          </p:nvPr>
        </p:nvSpPr>
        <p:spPr>
          <a:xfrm>
            <a:off x="0" y="8685213"/>
            <a:ext cx="6172200" cy="457200"/>
          </a:xfrm>
          <a:prstGeom prst="rect">
            <a:avLst/>
          </a:prstGeom>
        </p:spPr>
        <p:txBody>
          <a:bodyPr/>
          <a:lstStyle/>
          <a:p>
            <a:r>
              <a:rPr lang="en-US" dirty="0">
                <a:solidFill>
                  <a:srgbClr val="000000"/>
                </a:solidFill>
                <a:latin typeface="Arial"/>
              </a:rPr>
              <a:t>© 2007 Microsoft Corporation. All rights reserved. Microsoft, Windows, Windows Vista and other product names are or may be registered trademarks and/or trademarks in the U.S. and/or other countries.</a:t>
            </a:r>
          </a:p>
          <a:p>
            <a:r>
              <a:rPr lang="en-US" dirty="0">
                <a:solidFill>
                  <a:srgbClr val="000000"/>
                </a:solidFill>
                <a:latin typeface="Aria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Arial"/>
              </a:rPr>
            </a:br>
            <a:r>
              <a:rPr lang="en-US" dirty="0">
                <a:solidFill>
                  <a:srgbClr val="000000"/>
                </a:solidFill>
                <a:latin typeface="Arial"/>
              </a:rPr>
              <a:t>MICROSOFT MAKES NO WARRANTIES, EXPRESS, IMPLIED OR STATUTORY, AS TO THE INFORMATION IN THIS PRESENTATION.</a:t>
            </a:r>
          </a:p>
          <a:p>
            <a:endParaRPr lang="en-US" dirty="0">
              <a:latin typeface="Aria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7</a:t>
            </a:fld>
            <a:endParaRPr lang="en-US" dirty="0"/>
          </a:p>
        </p:txBody>
      </p:sp>
    </p:spTree>
    <p:extLst>
      <p:ext uri="{BB962C8B-B14F-4D97-AF65-F5344CB8AC3E}">
        <p14:creationId xmlns:p14="http://schemas.microsoft.com/office/powerpoint/2010/main" val="1725782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latin typeface="Arial"/>
            </a:endParaRPr>
          </a:p>
        </p:txBody>
      </p:sp>
      <p:sp>
        <p:nvSpPr>
          <p:cNvPr id="5" name="Date Placeholder 4"/>
          <p:cNvSpPr>
            <a:spLocks noGrp="1"/>
          </p:cNvSpPr>
          <p:nvPr>
            <p:ph type="dt" idx="11"/>
          </p:nvPr>
        </p:nvSpPr>
        <p:spPr/>
        <p:txBody>
          <a:bodyPr/>
          <a:lstStyle/>
          <a:p>
            <a:fld id="{81331B57-0BE5-4F82-AA58-76F53EFF3ADA}" type="datetime8">
              <a:rPr lang="en-US" smtClean="0"/>
              <a:pPr/>
              <a:t>9/25/2019 3:59 PM</a:t>
            </a:fld>
            <a:endParaRPr lang="en-US" dirty="0"/>
          </a:p>
        </p:txBody>
      </p:sp>
      <p:sp>
        <p:nvSpPr>
          <p:cNvPr id="6" name="Footer Placeholder 5"/>
          <p:cNvSpPr>
            <a:spLocks noGrp="1"/>
          </p:cNvSpPr>
          <p:nvPr>
            <p:ph type="ftr" sz="quarter" idx="12"/>
          </p:nvPr>
        </p:nvSpPr>
        <p:spPr>
          <a:xfrm>
            <a:off x="0" y="8685213"/>
            <a:ext cx="6172200" cy="457200"/>
          </a:xfrm>
          <a:prstGeom prst="rect">
            <a:avLst/>
          </a:prstGeom>
        </p:spPr>
        <p:txBody>
          <a:bodyPr/>
          <a:lstStyle/>
          <a:p>
            <a:r>
              <a:rPr lang="en-US" dirty="0">
                <a:solidFill>
                  <a:srgbClr val="000000"/>
                </a:solidFill>
                <a:latin typeface="Arial"/>
              </a:rPr>
              <a:t>© 2007 Microsoft Corporation. All rights reserved. Microsoft, Windows, Windows Vista and other product names are or may be registered trademarks and/or trademarks in the U.S. and/or other countries.</a:t>
            </a:r>
          </a:p>
          <a:p>
            <a:r>
              <a:rPr lang="en-US" dirty="0">
                <a:solidFill>
                  <a:srgbClr val="000000"/>
                </a:solidFill>
                <a:latin typeface="Aria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Arial"/>
              </a:rPr>
            </a:br>
            <a:r>
              <a:rPr lang="en-US" dirty="0">
                <a:solidFill>
                  <a:srgbClr val="000000"/>
                </a:solidFill>
                <a:latin typeface="Arial"/>
              </a:rPr>
              <a:t>MICROSOFT MAKES NO WARRANTIES, EXPRESS, IMPLIED OR STATUTORY, AS TO THE INFORMATION IN THIS PRESENTATION.</a:t>
            </a:r>
          </a:p>
          <a:p>
            <a:endParaRPr lang="en-US" dirty="0">
              <a:latin typeface="Aria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10</a:t>
            </a:fld>
            <a:endParaRPr lang="en-US" dirty="0"/>
          </a:p>
        </p:txBody>
      </p:sp>
    </p:spTree>
    <p:extLst>
      <p:ext uri="{BB962C8B-B14F-4D97-AF65-F5344CB8AC3E}">
        <p14:creationId xmlns:p14="http://schemas.microsoft.com/office/powerpoint/2010/main" val="323881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https://aws.amazon.com/privatelink/</a:t>
            </a:r>
          </a:p>
          <a:p>
            <a:r>
              <a:rPr lang="en-AU" dirty="0" err="1"/>
              <a:t>PrivateLink</a:t>
            </a:r>
            <a:r>
              <a:rPr lang="en-AU" dirty="0"/>
              <a:t> creates for providing highly secure, private SaaS between VPCs.</a:t>
            </a:r>
          </a:p>
          <a:p>
            <a:endParaRPr lang="en-AU" dirty="0"/>
          </a:p>
          <a:p>
            <a:r>
              <a:rPr lang="en-AU" sz="1200" dirty="0">
                <a:hlinkClick r:id="rId3"/>
              </a:rPr>
              <a:t>https://docs.netapp.com/us-en/occm/task_backup_to_s3.html</a:t>
            </a:r>
            <a:endParaRPr lang="en-AU" sz="1200" dirty="0"/>
          </a:p>
          <a:p>
            <a:endParaRPr lang="en-AU" sz="1200" dirty="0"/>
          </a:p>
          <a:p>
            <a:r>
              <a:rPr lang="en-AU" sz="1200" dirty="0">
                <a:hlinkClick r:id="rId4"/>
              </a:rPr>
              <a:t>https://www.dynatrace.com/news/blog/improve-security-connectivity-privatelink-dynatrace/</a:t>
            </a:r>
            <a:endParaRPr lang="en-AU" sz="1200" dirty="0"/>
          </a:p>
          <a:p>
            <a:endParaRPr lang="en-AU" dirty="0"/>
          </a:p>
        </p:txBody>
      </p:sp>
      <p:sp>
        <p:nvSpPr>
          <p:cNvPr id="4" name="Slide Number Placeholder 3"/>
          <p:cNvSpPr>
            <a:spLocks noGrp="1"/>
          </p:cNvSpPr>
          <p:nvPr>
            <p:ph type="sldNum" sz="quarter" idx="10"/>
          </p:nvPr>
        </p:nvSpPr>
        <p:spPr/>
        <p:txBody>
          <a:bodyPr/>
          <a:lstStyle/>
          <a:p>
            <a:fld id="{8E0A42BB-B8C8-4989-9680-FC2E7BADD67E}" type="slidenum">
              <a:rPr lang="en-AU" smtClean="0"/>
              <a:t>23</a:t>
            </a:fld>
            <a:endParaRPr lang="en-AU"/>
          </a:p>
        </p:txBody>
      </p:sp>
      <p:sp>
        <p:nvSpPr>
          <p:cNvPr id="5" name="Footer Placeholder 4">
            <a:extLst>
              <a:ext uri="{FF2B5EF4-FFF2-40B4-BE49-F238E27FC236}">
                <a16:creationId xmlns:a16="http://schemas.microsoft.com/office/drawing/2014/main" id="{C62D16B8-E492-473F-B3A0-6F24C2CD7734}"/>
              </a:ext>
            </a:extLst>
          </p:cNvPr>
          <p:cNvSpPr>
            <a:spLocks noGrp="1"/>
          </p:cNvSpPr>
          <p:nvPr>
            <p:ph type="ftr" sz="quarter" idx="11"/>
          </p:nvPr>
        </p:nvSpPr>
        <p:spPr/>
        <p:txBody>
          <a:bodyPr/>
          <a:lstStyle/>
          <a:p>
            <a:endParaRPr lang="en-AU"/>
          </a:p>
        </p:txBody>
      </p:sp>
    </p:spTree>
    <p:extLst>
      <p:ext uri="{BB962C8B-B14F-4D97-AF65-F5344CB8AC3E}">
        <p14:creationId xmlns:p14="http://schemas.microsoft.com/office/powerpoint/2010/main" val="2380512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https://aws.amazon.com/blogs/apn/connecting-aws-and-salesforce-enables-enterprises-to-do-more-with-customer-data/</a:t>
            </a:r>
          </a:p>
        </p:txBody>
      </p:sp>
      <p:sp>
        <p:nvSpPr>
          <p:cNvPr id="4" name="Slide Number Placeholder 3"/>
          <p:cNvSpPr>
            <a:spLocks noGrp="1"/>
          </p:cNvSpPr>
          <p:nvPr>
            <p:ph type="sldNum" sz="quarter" idx="10"/>
          </p:nvPr>
        </p:nvSpPr>
        <p:spPr/>
        <p:txBody>
          <a:bodyPr/>
          <a:lstStyle/>
          <a:p>
            <a:fld id="{8E0A42BB-B8C8-4989-9680-FC2E7BADD67E}" type="slidenum">
              <a:rPr lang="en-AU" smtClean="0"/>
              <a:t>24</a:t>
            </a:fld>
            <a:endParaRPr lang="en-AU"/>
          </a:p>
        </p:txBody>
      </p:sp>
      <p:sp>
        <p:nvSpPr>
          <p:cNvPr id="5" name="Footer Placeholder 4">
            <a:extLst>
              <a:ext uri="{FF2B5EF4-FFF2-40B4-BE49-F238E27FC236}">
                <a16:creationId xmlns:a16="http://schemas.microsoft.com/office/drawing/2014/main" id="{B02A6AE0-A5BD-42F5-B104-0D42118A7629}"/>
              </a:ext>
            </a:extLst>
          </p:cNvPr>
          <p:cNvSpPr>
            <a:spLocks noGrp="1"/>
          </p:cNvSpPr>
          <p:nvPr>
            <p:ph type="ftr" sz="quarter" idx="11"/>
          </p:nvPr>
        </p:nvSpPr>
        <p:spPr/>
        <p:txBody>
          <a:bodyPr/>
          <a:lstStyle/>
          <a:p>
            <a:endParaRPr lang="en-AU"/>
          </a:p>
        </p:txBody>
      </p:sp>
    </p:spTree>
    <p:extLst>
      <p:ext uri="{BB962C8B-B14F-4D97-AF65-F5344CB8AC3E}">
        <p14:creationId xmlns:p14="http://schemas.microsoft.com/office/powerpoint/2010/main" val="1426972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Security groups are</a:t>
            </a:r>
            <a:r>
              <a:rPr lang="en-US" baseline="0" dirty="0"/>
              <a:t> instance based (instance ENI to be accurate)</a:t>
            </a:r>
          </a:p>
          <a:p>
            <a:r>
              <a:rPr lang="en-US" baseline="0" dirty="0"/>
              <a:t>Security groups are </a:t>
            </a:r>
            <a:r>
              <a:rPr lang="en-US" baseline="0" dirty="0" err="1"/>
              <a:t>stateful</a:t>
            </a:r>
            <a:r>
              <a:rPr lang="en-US" baseline="0" dirty="0"/>
              <a:t> (outbound responses to inbound rules are allowed regardless of other outbound rules)</a:t>
            </a:r>
          </a:p>
          <a:p>
            <a:r>
              <a:rPr lang="en-US" baseline="0" dirty="0"/>
              <a:t>Allow only (whitelist)</a:t>
            </a:r>
          </a:p>
          <a:p>
            <a:r>
              <a:rPr lang="en-US" baseline="0" dirty="0"/>
              <a:t>Evaluative (rules are evaluated as a whole)</a:t>
            </a:r>
            <a:endParaRPr lang="en-US" dirty="0"/>
          </a:p>
        </p:txBody>
      </p:sp>
      <p:sp>
        <p:nvSpPr>
          <p:cNvPr id="4" name="Header Placeholder 3"/>
          <p:cNvSpPr>
            <a:spLocks noGrp="1"/>
          </p:cNvSpPr>
          <p:nvPr>
            <p:ph type="hdr" sz="quarter" idx="10"/>
          </p:nvPr>
        </p:nvSpPr>
        <p:spPr/>
        <p:txBody>
          <a:bodyPr/>
          <a:lstStyle/>
          <a:p>
            <a:endParaRPr lang="en-US" dirty="0">
              <a:latin typeface="Arial"/>
            </a:endParaRPr>
          </a:p>
        </p:txBody>
      </p:sp>
      <p:sp>
        <p:nvSpPr>
          <p:cNvPr id="5" name="Date Placeholder 4"/>
          <p:cNvSpPr>
            <a:spLocks noGrp="1"/>
          </p:cNvSpPr>
          <p:nvPr>
            <p:ph type="dt" idx="11"/>
          </p:nvPr>
        </p:nvSpPr>
        <p:spPr/>
        <p:txBody>
          <a:bodyPr/>
          <a:lstStyle/>
          <a:p>
            <a:fld id="{81331B57-0BE5-4F82-AA58-76F53EFF3ADA}" type="datetime8">
              <a:rPr lang="en-US" smtClean="0"/>
              <a:pPr/>
              <a:t>9/25/2019 4:48 PM</a:t>
            </a:fld>
            <a:endParaRPr lang="en-US" dirty="0"/>
          </a:p>
        </p:txBody>
      </p:sp>
      <p:sp>
        <p:nvSpPr>
          <p:cNvPr id="6" name="Footer Placeholder 5"/>
          <p:cNvSpPr>
            <a:spLocks noGrp="1"/>
          </p:cNvSpPr>
          <p:nvPr>
            <p:ph type="ftr" sz="quarter" idx="12"/>
          </p:nvPr>
        </p:nvSpPr>
        <p:spPr>
          <a:xfrm>
            <a:off x="0" y="8685213"/>
            <a:ext cx="6172200" cy="457200"/>
          </a:xfrm>
          <a:prstGeom prst="rect">
            <a:avLst/>
          </a:prstGeom>
        </p:spPr>
        <p:txBody>
          <a:bodyPr/>
          <a:lstStyle/>
          <a:p>
            <a:r>
              <a:rPr lang="en-US" dirty="0">
                <a:solidFill>
                  <a:srgbClr val="000000"/>
                </a:solidFill>
                <a:latin typeface="Arial"/>
              </a:rPr>
              <a:t>© 2007 Microsoft Corporation. All rights reserved. Microsoft, Windows, Windows Vista and other product names are or may be registered trademarks and/or trademarks in the U.S. and/or other countries.</a:t>
            </a:r>
          </a:p>
          <a:p>
            <a:r>
              <a:rPr lang="en-US" dirty="0">
                <a:solidFill>
                  <a:srgbClr val="000000"/>
                </a:solidFill>
                <a:latin typeface="Aria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Arial"/>
              </a:rPr>
            </a:br>
            <a:r>
              <a:rPr lang="en-US" dirty="0">
                <a:solidFill>
                  <a:srgbClr val="000000"/>
                </a:solidFill>
                <a:latin typeface="Arial"/>
              </a:rPr>
              <a:t>MICROSOFT MAKES NO WARRANTIES, EXPRESS, IMPLIED OR STATUTORY, AS TO THE INFORMATION IN THIS PRESENTATION.</a:t>
            </a:r>
          </a:p>
          <a:p>
            <a:endParaRPr lang="en-US" dirty="0">
              <a:latin typeface="Aria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27</a:t>
            </a:fld>
            <a:endParaRPr lang="en-US" dirty="0"/>
          </a:p>
        </p:txBody>
      </p:sp>
    </p:spTree>
    <p:extLst>
      <p:ext uri="{BB962C8B-B14F-4D97-AF65-F5344CB8AC3E}">
        <p14:creationId xmlns:p14="http://schemas.microsoft.com/office/powerpoint/2010/main" val="2281165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https://aws.amazon.com/premiumsupport/knowledge-center/vpn-fault-tolerance/</a:t>
            </a:r>
          </a:p>
        </p:txBody>
      </p:sp>
      <p:sp>
        <p:nvSpPr>
          <p:cNvPr id="4" name="Slide Number Placeholder 3"/>
          <p:cNvSpPr>
            <a:spLocks noGrp="1"/>
          </p:cNvSpPr>
          <p:nvPr>
            <p:ph type="sldNum" sz="quarter" idx="10"/>
          </p:nvPr>
        </p:nvSpPr>
        <p:spPr/>
        <p:txBody>
          <a:bodyPr/>
          <a:lstStyle/>
          <a:p>
            <a:fld id="{8E0A42BB-B8C8-4989-9680-FC2E7BADD67E}" type="slidenum">
              <a:rPr lang="en-AU" smtClean="0"/>
              <a:t>32</a:t>
            </a:fld>
            <a:endParaRPr lang="en-AU"/>
          </a:p>
        </p:txBody>
      </p:sp>
      <p:sp>
        <p:nvSpPr>
          <p:cNvPr id="5" name="Footer Placeholder 4">
            <a:extLst>
              <a:ext uri="{FF2B5EF4-FFF2-40B4-BE49-F238E27FC236}">
                <a16:creationId xmlns:a16="http://schemas.microsoft.com/office/drawing/2014/main" id="{CEF34BE6-D18E-419A-A673-E3CC92735D13}"/>
              </a:ext>
            </a:extLst>
          </p:cNvPr>
          <p:cNvSpPr>
            <a:spLocks noGrp="1"/>
          </p:cNvSpPr>
          <p:nvPr>
            <p:ph type="ftr" sz="quarter" idx="11"/>
          </p:nvPr>
        </p:nvSpPr>
        <p:spPr/>
        <p:txBody>
          <a:bodyPr/>
          <a:lstStyle/>
          <a:p>
            <a:endParaRPr lang="en-AU"/>
          </a:p>
        </p:txBody>
      </p:sp>
    </p:spTree>
    <p:extLst>
      <p:ext uri="{BB962C8B-B14F-4D97-AF65-F5344CB8AC3E}">
        <p14:creationId xmlns:p14="http://schemas.microsoft.com/office/powerpoint/2010/main" val="3022400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5CCC-B22B-421E-8552-DFFAB35384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2CD67DFB-7EAC-47AC-849F-6851EAF4ED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E3A7D430-4CB2-442E-BF03-FB2E5BE24452}"/>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116D023C-1A48-4648-A70F-D295359D1A4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46CF85C-A24E-43B8-9180-74DBA5789C84}"/>
              </a:ext>
            </a:extLst>
          </p:cNvPr>
          <p:cNvSpPr>
            <a:spLocks noGrp="1"/>
          </p:cNvSpPr>
          <p:nvPr>
            <p:ph type="sldNum" sz="quarter" idx="12"/>
          </p:nvPr>
        </p:nvSpPr>
        <p:spPr/>
        <p:txBody>
          <a:bodyPr/>
          <a:lstStyle/>
          <a:p>
            <a:fld id="{D4FFE21C-B928-476D-8C5A-1604AFE4F720}" type="slidenum">
              <a:rPr lang="en-AU" smtClean="0"/>
              <a:t>‹#›</a:t>
            </a:fld>
            <a:endParaRPr lang="en-AU"/>
          </a:p>
        </p:txBody>
      </p:sp>
    </p:spTree>
    <p:extLst>
      <p:ext uri="{BB962C8B-B14F-4D97-AF65-F5344CB8AC3E}">
        <p14:creationId xmlns:p14="http://schemas.microsoft.com/office/powerpoint/2010/main" val="1478308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CB223-2385-4749-A8EB-77892C770B6A}"/>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47142B00-4495-459B-A001-BC5FA1DC9FC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E0935E4-94A9-4FFD-B1B1-EAFA121A3F07}"/>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B967E3A5-69EB-4369-B1FC-7C0A03501ED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FBE2FDE-7932-478F-B779-4E98FF93C8C4}"/>
              </a:ext>
            </a:extLst>
          </p:cNvPr>
          <p:cNvSpPr>
            <a:spLocks noGrp="1"/>
          </p:cNvSpPr>
          <p:nvPr>
            <p:ph type="sldNum" sz="quarter" idx="12"/>
          </p:nvPr>
        </p:nvSpPr>
        <p:spPr/>
        <p:txBody>
          <a:bodyPr/>
          <a:lstStyle/>
          <a:p>
            <a:fld id="{D4FFE21C-B928-476D-8C5A-1604AFE4F720}" type="slidenum">
              <a:rPr lang="en-AU" smtClean="0"/>
              <a:t>‹#›</a:t>
            </a:fld>
            <a:endParaRPr lang="en-AU"/>
          </a:p>
        </p:txBody>
      </p:sp>
    </p:spTree>
    <p:extLst>
      <p:ext uri="{BB962C8B-B14F-4D97-AF65-F5344CB8AC3E}">
        <p14:creationId xmlns:p14="http://schemas.microsoft.com/office/powerpoint/2010/main" val="3174840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20A0B2-A208-457D-B4BD-9372CADB85D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007400B3-EFD4-49A9-8C7B-E14F62A19A6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E1250C2-7334-4AE2-B569-2AFC8B8E4344}"/>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D6C22C5A-EE2C-4CA4-927D-8D53223D12B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2B055F1-631B-4D67-BD99-EFE4AB2DFE6A}"/>
              </a:ext>
            </a:extLst>
          </p:cNvPr>
          <p:cNvSpPr>
            <a:spLocks noGrp="1"/>
          </p:cNvSpPr>
          <p:nvPr>
            <p:ph type="sldNum" sz="quarter" idx="12"/>
          </p:nvPr>
        </p:nvSpPr>
        <p:spPr/>
        <p:txBody>
          <a:bodyPr/>
          <a:lstStyle/>
          <a:p>
            <a:fld id="{D4FFE21C-B928-476D-8C5A-1604AFE4F720}" type="slidenum">
              <a:rPr lang="en-AU" smtClean="0"/>
              <a:t>‹#›</a:t>
            </a:fld>
            <a:endParaRPr lang="en-AU"/>
          </a:p>
        </p:txBody>
      </p:sp>
    </p:spTree>
    <p:extLst>
      <p:ext uri="{BB962C8B-B14F-4D97-AF65-F5344CB8AC3E}">
        <p14:creationId xmlns:p14="http://schemas.microsoft.com/office/powerpoint/2010/main" val="3344315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28525" y="2503669"/>
            <a:ext cx="10363200" cy="1362075"/>
          </a:xfrm>
        </p:spPr>
        <p:txBody>
          <a:bodyPr anchor="ctr">
            <a:noAutofit/>
          </a:bodyPr>
          <a:lstStyle>
            <a:lvl1pPr algn="l">
              <a:defRPr sz="3733" b="1" cap="none"/>
            </a:lvl1pPr>
          </a:lstStyle>
          <a:p>
            <a:r>
              <a:rPr lang="en-US"/>
              <a:t>Click to edit Master title style</a:t>
            </a:r>
            <a:endParaRPr lang="en-US" dirty="0"/>
          </a:p>
        </p:txBody>
      </p:sp>
    </p:spTree>
    <p:extLst>
      <p:ext uri="{BB962C8B-B14F-4D97-AF65-F5344CB8AC3E}">
        <p14:creationId xmlns:p14="http://schemas.microsoft.com/office/powerpoint/2010/main" val="14594345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 1">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564257"/>
          </a:xfrm>
        </p:spPr>
        <p:txBody>
          <a:bodyPr/>
          <a:lstStyle>
            <a:lvl1pPr>
              <a:defRPr sz="4000"/>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924356"/>
          </a:xfrm>
        </p:spPr>
        <p:txBody>
          <a:bodyPr/>
          <a:lstStyle>
            <a:lvl1pPr marL="460424" indent="-460424">
              <a:buFont typeface="Arial"/>
              <a:buChar char="•"/>
              <a:defRPr/>
            </a:lvl1pPr>
            <a:lvl2pPr marL="855756" indent="-395331">
              <a:buFont typeface="Arial"/>
              <a:buChar char="•"/>
              <a:defRPr/>
            </a:lvl2pPr>
            <a:lvl3pPr marL="855756" indent="0">
              <a:buFont typeface="Arial"/>
              <a:buNone/>
              <a:defRPr/>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42715001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1827E-72A5-432A-B862-6A09923B4E7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3693A76-C48D-49D6-9B30-57690B5F3BB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864AC20-79EF-498D-922B-476A11BF2E39}"/>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249048DC-14B2-4414-BD48-497E0D3D793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55894E9-256E-400F-B372-0B31CDCACDC7}"/>
              </a:ext>
            </a:extLst>
          </p:cNvPr>
          <p:cNvSpPr>
            <a:spLocks noGrp="1"/>
          </p:cNvSpPr>
          <p:nvPr>
            <p:ph type="sldNum" sz="quarter" idx="12"/>
          </p:nvPr>
        </p:nvSpPr>
        <p:spPr/>
        <p:txBody>
          <a:bodyPr/>
          <a:lstStyle/>
          <a:p>
            <a:fld id="{D4FFE21C-B928-476D-8C5A-1604AFE4F720}" type="slidenum">
              <a:rPr lang="en-AU" smtClean="0"/>
              <a:t>‹#›</a:t>
            </a:fld>
            <a:endParaRPr lang="en-AU"/>
          </a:p>
        </p:txBody>
      </p:sp>
    </p:spTree>
    <p:extLst>
      <p:ext uri="{BB962C8B-B14F-4D97-AF65-F5344CB8AC3E}">
        <p14:creationId xmlns:p14="http://schemas.microsoft.com/office/powerpoint/2010/main" val="3361026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9BD80-9F17-4274-9ECA-A809438B1C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1115D6EE-23D7-4CA9-B04F-4271E219E1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2E9FEDB-B73F-4F73-858D-834A431E95CA}"/>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E57E0CF0-7B98-4612-A9BD-DD6A981D7C6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FAB65C0-36C1-488E-8B93-738D00276CBD}"/>
              </a:ext>
            </a:extLst>
          </p:cNvPr>
          <p:cNvSpPr>
            <a:spLocks noGrp="1"/>
          </p:cNvSpPr>
          <p:nvPr>
            <p:ph type="sldNum" sz="quarter" idx="12"/>
          </p:nvPr>
        </p:nvSpPr>
        <p:spPr/>
        <p:txBody>
          <a:bodyPr/>
          <a:lstStyle/>
          <a:p>
            <a:fld id="{D4FFE21C-B928-476D-8C5A-1604AFE4F720}" type="slidenum">
              <a:rPr lang="en-AU" smtClean="0"/>
              <a:t>‹#›</a:t>
            </a:fld>
            <a:endParaRPr lang="en-AU"/>
          </a:p>
        </p:txBody>
      </p:sp>
    </p:spTree>
    <p:extLst>
      <p:ext uri="{BB962C8B-B14F-4D97-AF65-F5344CB8AC3E}">
        <p14:creationId xmlns:p14="http://schemas.microsoft.com/office/powerpoint/2010/main" val="1629996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2AEE9-9AC3-4A9C-B866-F97A850F554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B516748D-EC5D-48C4-8737-7B75D15683F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385F23F6-C046-48F4-AB29-52A2C719EC2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7FA19729-59CD-41EC-AF9F-3EC41FF82D43}"/>
              </a:ext>
            </a:extLst>
          </p:cNvPr>
          <p:cNvSpPr>
            <a:spLocks noGrp="1"/>
          </p:cNvSpPr>
          <p:nvPr>
            <p:ph type="dt" sz="half" idx="10"/>
          </p:nvPr>
        </p:nvSpPr>
        <p:spPr/>
        <p:txBody>
          <a:bodyPr/>
          <a:lstStyle/>
          <a:p>
            <a:endParaRPr lang="en-AU"/>
          </a:p>
        </p:txBody>
      </p:sp>
      <p:sp>
        <p:nvSpPr>
          <p:cNvPr id="6" name="Footer Placeholder 5">
            <a:extLst>
              <a:ext uri="{FF2B5EF4-FFF2-40B4-BE49-F238E27FC236}">
                <a16:creationId xmlns:a16="http://schemas.microsoft.com/office/drawing/2014/main" id="{0C92FAA8-B81A-4485-835A-7F728D4E0AC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A11C4FB-E83C-4B9F-B51C-C0BDD6751269}"/>
              </a:ext>
            </a:extLst>
          </p:cNvPr>
          <p:cNvSpPr>
            <a:spLocks noGrp="1"/>
          </p:cNvSpPr>
          <p:nvPr>
            <p:ph type="sldNum" sz="quarter" idx="12"/>
          </p:nvPr>
        </p:nvSpPr>
        <p:spPr/>
        <p:txBody>
          <a:bodyPr/>
          <a:lstStyle/>
          <a:p>
            <a:fld id="{D4FFE21C-B928-476D-8C5A-1604AFE4F720}" type="slidenum">
              <a:rPr lang="en-AU" smtClean="0"/>
              <a:t>‹#›</a:t>
            </a:fld>
            <a:endParaRPr lang="en-AU"/>
          </a:p>
        </p:txBody>
      </p:sp>
    </p:spTree>
    <p:extLst>
      <p:ext uri="{BB962C8B-B14F-4D97-AF65-F5344CB8AC3E}">
        <p14:creationId xmlns:p14="http://schemas.microsoft.com/office/powerpoint/2010/main" val="3346377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F7FAA-0558-4C63-A0F2-BF9428CB668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66D0A57-8CA7-455D-BB94-C0FFDB773B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5EBAC8E-935D-495F-BAF9-C0007E21657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5593209C-D5CD-4937-893F-E3055124B6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F2AB523-0280-407C-9FDD-13B80461113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3920109-138C-4706-9E50-E76E4D5E27EE}"/>
              </a:ext>
            </a:extLst>
          </p:cNvPr>
          <p:cNvSpPr>
            <a:spLocks noGrp="1"/>
          </p:cNvSpPr>
          <p:nvPr>
            <p:ph type="dt" sz="half" idx="10"/>
          </p:nvPr>
        </p:nvSpPr>
        <p:spPr/>
        <p:txBody>
          <a:bodyPr/>
          <a:lstStyle/>
          <a:p>
            <a:endParaRPr lang="en-AU"/>
          </a:p>
        </p:txBody>
      </p:sp>
      <p:sp>
        <p:nvSpPr>
          <p:cNvPr id="8" name="Footer Placeholder 7">
            <a:extLst>
              <a:ext uri="{FF2B5EF4-FFF2-40B4-BE49-F238E27FC236}">
                <a16:creationId xmlns:a16="http://schemas.microsoft.com/office/drawing/2014/main" id="{D3BAA05D-0AF0-463C-BDB7-B115D421654F}"/>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65F85A70-3321-43BA-89D7-CC091043836F}"/>
              </a:ext>
            </a:extLst>
          </p:cNvPr>
          <p:cNvSpPr>
            <a:spLocks noGrp="1"/>
          </p:cNvSpPr>
          <p:nvPr>
            <p:ph type="sldNum" sz="quarter" idx="12"/>
          </p:nvPr>
        </p:nvSpPr>
        <p:spPr/>
        <p:txBody>
          <a:bodyPr/>
          <a:lstStyle/>
          <a:p>
            <a:fld id="{D4FFE21C-B928-476D-8C5A-1604AFE4F720}" type="slidenum">
              <a:rPr lang="en-AU" smtClean="0"/>
              <a:t>‹#›</a:t>
            </a:fld>
            <a:endParaRPr lang="en-AU"/>
          </a:p>
        </p:txBody>
      </p:sp>
    </p:spTree>
    <p:extLst>
      <p:ext uri="{BB962C8B-B14F-4D97-AF65-F5344CB8AC3E}">
        <p14:creationId xmlns:p14="http://schemas.microsoft.com/office/powerpoint/2010/main" val="1506004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D60E1-7C9E-4C7E-81AD-9E72E6A4BC0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8B230572-82BC-4CD6-A5F8-CDA936F4A6EE}"/>
              </a:ext>
            </a:extLst>
          </p:cNvPr>
          <p:cNvSpPr>
            <a:spLocks noGrp="1"/>
          </p:cNvSpPr>
          <p:nvPr>
            <p:ph type="dt" sz="half" idx="10"/>
          </p:nvPr>
        </p:nvSpPr>
        <p:spPr/>
        <p:txBody>
          <a:bodyPr/>
          <a:lstStyle/>
          <a:p>
            <a:endParaRPr lang="en-AU"/>
          </a:p>
        </p:txBody>
      </p:sp>
      <p:sp>
        <p:nvSpPr>
          <p:cNvPr id="4" name="Footer Placeholder 3">
            <a:extLst>
              <a:ext uri="{FF2B5EF4-FFF2-40B4-BE49-F238E27FC236}">
                <a16:creationId xmlns:a16="http://schemas.microsoft.com/office/drawing/2014/main" id="{34E77C3C-3B64-48E8-8068-40E141A85838}"/>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770BC1E4-E33E-4E25-B1C6-D240283DD7F8}"/>
              </a:ext>
            </a:extLst>
          </p:cNvPr>
          <p:cNvSpPr>
            <a:spLocks noGrp="1"/>
          </p:cNvSpPr>
          <p:nvPr>
            <p:ph type="sldNum" sz="quarter" idx="12"/>
          </p:nvPr>
        </p:nvSpPr>
        <p:spPr/>
        <p:txBody>
          <a:bodyPr/>
          <a:lstStyle/>
          <a:p>
            <a:fld id="{D4FFE21C-B928-476D-8C5A-1604AFE4F720}" type="slidenum">
              <a:rPr lang="en-AU" smtClean="0"/>
              <a:t>‹#›</a:t>
            </a:fld>
            <a:endParaRPr lang="en-AU"/>
          </a:p>
        </p:txBody>
      </p:sp>
    </p:spTree>
    <p:extLst>
      <p:ext uri="{BB962C8B-B14F-4D97-AF65-F5344CB8AC3E}">
        <p14:creationId xmlns:p14="http://schemas.microsoft.com/office/powerpoint/2010/main" val="7922466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4BC4B0-579B-4958-A533-A4FBC55C4AC4}"/>
              </a:ext>
            </a:extLst>
          </p:cNvPr>
          <p:cNvSpPr>
            <a:spLocks noGrp="1"/>
          </p:cNvSpPr>
          <p:nvPr>
            <p:ph type="dt" sz="half" idx="10"/>
          </p:nvPr>
        </p:nvSpPr>
        <p:spPr/>
        <p:txBody>
          <a:bodyPr/>
          <a:lstStyle/>
          <a:p>
            <a:endParaRPr lang="en-AU"/>
          </a:p>
        </p:txBody>
      </p:sp>
      <p:sp>
        <p:nvSpPr>
          <p:cNvPr id="3" name="Footer Placeholder 2">
            <a:extLst>
              <a:ext uri="{FF2B5EF4-FFF2-40B4-BE49-F238E27FC236}">
                <a16:creationId xmlns:a16="http://schemas.microsoft.com/office/drawing/2014/main" id="{96326220-6B26-4845-8AD3-0059D4AB4C75}"/>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F4D89431-3D99-4E71-9244-A2C40EC2A7E6}"/>
              </a:ext>
            </a:extLst>
          </p:cNvPr>
          <p:cNvSpPr>
            <a:spLocks noGrp="1"/>
          </p:cNvSpPr>
          <p:nvPr>
            <p:ph type="sldNum" sz="quarter" idx="12"/>
          </p:nvPr>
        </p:nvSpPr>
        <p:spPr/>
        <p:txBody>
          <a:bodyPr/>
          <a:lstStyle/>
          <a:p>
            <a:fld id="{D4FFE21C-B928-476D-8C5A-1604AFE4F720}" type="slidenum">
              <a:rPr lang="en-AU" smtClean="0"/>
              <a:t>‹#›</a:t>
            </a:fld>
            <a:endParaRPr lang="en-AU"/>
          </a:p>
        </p:txBody>
      </p:sp>
    </p:spTree>
    <p:extLst>
      <p:ext uri="{BB962C8B-B14F-4D97-AF65-F5344CB8AC3E}">
        <p14:creationId xmlns:p14="http://schemas.microsoft.com/office/powerpoint/2010/main" val="1387031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4A1D0-78DE-4CB2-A186-934D09D6DE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DEA4342C-F640-4FCD-8619-4B8A85978C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07E03179-69B5-4893-8AEA-570406790A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8A20368-5B81-4241-9B74-8AEF16F3F14F}"/>
              </a:ext>
            </a:extLst>
          </p:cNvPr>
          <p:cNvSpPr>
            <a:spLocks noGrp="1"/>
          </p:cNvSpPr>
          <p:nvPr>
            <p:ph type="dt" sz="half" idx="10"/>
          </p:nvPr>
        </p:nvSpPr>
        <p:spPr/>
        <p:txBody>
          <a:bodyPr/>
          <a:lstStyle/>
          <a:p>
            <a:endParaRPr lang="en-AU"/>
          </a:p>
        </p:txBody>
      </p:sp>
      <p:sp>
        <p:nvSpPr>
          <p:cNvPr id="6" name="Footer Placeholder 5">
            <a:extLst>
              <a:ext uri="{FF2B5EF4-FFF2-40B4-BE49-F238E27FC236}">
                <a16:creationId xmlns:a16="http://schemas.microsoft.com/office/drawing/2014/main" id="{976300A2-2E67-4660-B0CB-584B78BD653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4E01AE6-EF03-4CE0-B533-71701960DBE6}"/>
              </a:ext>
            </a:extLst>
          </p:cNvPr>
          <p:cNvSpPr>
            <a:spLocks noGrp="1"/>
          </p:cNvSpPr>
          <p:nvPr>
            <p:ph type="sldNum" sz="quarter" idx="12"/>
          </p:nvPr>
        </p:nvSpPr>
        <p:spPr/>
        <p:txBody>
          <a:bodyPr/>
          <a:lstStyle/>
          <a:p>
            <a:fld id="{D4FFE21C-B928-476D-8C5A-1604AFE4F720}" type="slidenum">
              <a:rPr lang="en-AU" smtClean="0"/>
              <a:t>‹#›</a:t>
            </a:fld>
            <a:endParaRPr lang="en-AU"/>
          </a:p>
        </p:txBody>
      </p:sp>
    </p:spTree>
    <p:extLst>
      <p:ext uri="{BB962C8B-B14F-4D97-AF65-F5344CB8AC3E}">
        <p14:creationId xmlns:p14="http://schemas.microsoft.com/office/powerpoint/2010/main" val="2869044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7017C-88E1-471A-ACE3-CAC28E98AE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6F7A704B-D1B9-40C7-8BE0-56369AFC12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5EEC8987-AC9F-48DC-A5B8-540F8CE4A4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796D11F-36BA-4F5C-825A-617964EA5849}"/>
              </a:ext>
            </a:extLst>
          </p:cNvPr>
          <p:cNvSpPr>
            <a:spLocks noGrp="1"/>
          </p:cNvSpPr>
          <p:nvPr>
            <p:ph type="dt" sz="half" idx="10"/>
          </p:nvPr>
        </p:nvSpPr>
        <p:spPr/>
        <p:txBody>
          <a:bodyPr/>
          <a:lstStyle/>
          <a:p>
            <a:endParaRPr lang="en-AU"/>
          </a:p>
        </p:txBody>
      </p:sp>
      <p:sp>
        <p:nvSpPr>
          <p:cNvPr id="6" name="Footer Placeholder 5">
            <a:extLst>
              <a:ext uri="{FF2B5EF4-FFF2-40B4-BE49-F238E27FC236}">
                <a16:creationId xmlns:a16="http://schemas.microsoft.com/office/drawing/2014/main" id="{C2D70F85-8EBC-4A2E-BB75-56CCD7F54C7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579ADC22-E9E4-4BC2-96E9-11BAB68A5D0E}"/>
              </a:ext>
            </a:extLst>
          </p:cNvPr>
          <p:cNvSpPr>
            <a:spLocks noGrp="1"/>
          </p:cNvSpPr>
          <p:nvPr>
            <p:ph type="sldNum" sz="quarter" idx="12"/>
          </p:nvPr>
        </p:nvSpPr>
        <p:spPr/>
        <p:txBody>
          <a:bodyPr/>
          <a:lstStyle/>
          <a:p>
            <a:fld id="{D4FFE21C-B928-476D-8C5A-1604AFE4F720}" type="slidenum">
              <a:rPr lang="en-AU" smtClean="0"/>
              <a:t>‹#›</a:t>
            </a:fld>
            <a:endParaRPr lang="en-AU"/>
          </a:p>
        </p:txBody>
      </p:sp>
    </p:spTree>
    <p:extLst>
      <p:ext uri="{BB962C8B-B14F-4D97-AF65-F5344CB8AC3E}">
        <p14:creationId xmlns:p14="http://schemas.microsoft.com/office/powerpoint/2010/main" val="14374518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9CA293-EA39-4BB7-82D0-E7E0E952DB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CE12FA6E-0E16-422B-BA85-29E006D4D5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06B2F38-FF13-49C1-B860-3433585F20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AU"/>
          </a:p>
        </p:txBody>
      </p:sp>
      <p:sp>
        <p:nvSpPr>
          <p:cNvPr id="5" name="Footer Placeholder 4">
            <a:extLst>
              <a:ext uri="{FF2B5EF4-FFF2-40B4-BE49-F238E27FC236}">
                <a16:creationId xmlns:a16="http://schemas.microsoft.com/office/drawing/2014/main" id="{6F9A0553-9E24-433A-8467-A82CDBBB7C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7D35783E-BCC6-40FD-AEB7-8C6F2C484F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FFE21C-B928-476D-8C5A-1604AFE4F720}" type="slidenum">
              <a:rPr lang="en-AU" smtClean="0"/>
              <a:t>‹#›</a:t>
            </a:fld>
            <a:endParaRPr lang="en-AU"/>
          </a:p>
        </p:txBody>
      </p:sp>
    </p:spTree>
    <p:extLst>
      <p:ext uri="{BB962C8B-B14F-4D97-AF65-F5344CB8AC3E}">
        <p14:creationId xmlns:p14="http://schemas.microsoft.com/office/powerpoint/2010/main" val="17420841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knowledgebase.paloaltonetworks.com/KCSArticleDetail?id=kA10g000000ClD9CAK"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3.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tmp"/><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44.tmp"/><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45.tmp"/><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hyperlink" Target="https://aws.amazon.com/blogs/apn/amazon-vpc-for-on-premises-network-engineers-part-one/" TargetMode="External"/><Relationship Id="rId7" Type="http://schemas.openxmlformats.org/officeDocument/2006/relationships/hyperlink" Target="https://github.com/awslabs/aws-well-architected-labs" TargetMode="External"/><Relationship Id="rId2" Type="http://schemas.openxmlformats.org/officeDocument/2006/relationships/hyperlink" Target="https://www.amazon.com/Certified-Advanced-Networking-Official-Study/dp/1119439833" TargetMode="External"/><Relationship Id="rId1" Type="http://schemas.openxmlformats.org/officeDocument/2006/relationships/slideLayout" Target="../slideLayouts/slideLayout13.xml"/><Relationship Id="rId6" Type="http://schemas.openxmlformats.org/officeDocument/2006/relationships/hyperlink" Target="https://aws-programming-tools.slack.com/" TargetMode="External"/><Relationship Id="rId5" Type="http://schemas.openxmlformats.org/officeDocument/2006/relationships/hyperlink" Target="https://packetpushers.net/podcast/show-387-aws-networking-view-inside/" TargetMode="External"/><Relationship Id="rId4" Type="http://schemas.openxmlformats.org/officeDocument/2006/relationships/hyperlink" Target="https://aws.amazon.com/blogs/apn/amazon-vpc-for-on-premises-network-engineers-part-two/"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6901A-9D03-45D0-9A41-A2D7ECBE8EE1}"/>
              </a:ext>
            </a:extLst>
          </p:cNvPr>
          <p:cNvSpPr>
            <a:spLocks noGrp="1"/>
          </p:cNvSpPr>
          <p:nvPr>
            <p:ph type="ctrTitle"/>
          </p:nvPr>
        </p:nvSpPr>
        <p:spPr>
          <a:xfrm>
            <a:off x="644674" y="286959"/>
            <a:ext cx="10363200" cy="520910"/>
          </a:xfrm>
        </p:spPr>
        <p:txBody>
          <a:bodyPr>
            <a:noAutofit/>
          </a:bodyPr>
          <a:lstStyle/>
          <a:p>
            <a:r>
              <a:rPr lang="en-AU" sz="3733" dirty="0"/>
              <a:t>From Palo Alto website</a:t>
            </a:r>
          </a:p>
        </p:txBody>
      </p:sp>
      <p:sp>
        <p:nvSpPr>
          <p:cNvPr id="3" name="Subtitle 2">
            <a:extLst>
              <a:ext uri="{FF2B5EF4-FFF2-40B4-BE49-F238E27FC236}">
                <a16:creationId xmlns:a16="http://schemas.microsoft.com/office/drawing/2014/main" id="{25F0188C-EC6E-4C04-95F0-19F72382D7AB}"/>
              </a:ext>
            </a:extLst>
          </p:cNvPr>
          <p:cNvSpPr>
            <a:spLocks noGrp="1"/>
          </p:cNvSpPr>
          <p:nvPr>
            <p:ph type="subTitle" idx="1"/>
          </p:nvPr>
        </p:nvSpPr>
        <p:spPr>
          <a:xfrm>
            <a:off x="96819" y="960487"/>
            <a:ext cx="12095181" cy="5753134"/>
          </a:xfrm>
        </p:spPr>
        <p:txBody>
          <a:bodyPr>
            <a:normAutofit fontScale="62500" lnSpcReduction="20000"/>
          </a:bodyPr>
          <a:lstStyle/>
          <a:p>
            <a:pPr algn="l">
              <a:lnSpc>
                <a:spcPct val="120000"/>
              </a:lnSpc>
            </a:pPr>
            <a:r>
              <a:rPr lang="en-AU" sz="3100" dirty="0">
                <a:latin typeface="+mj-lt"/>
                <a:ea typeface="+mj-ea"/>
                <a:cs typeface="+mj-cs"/>
              </a:rPr>
              <a:t>As customers look to move their applications and data to the public cloud, it is not uncommon to hear questions around traditional data </a:t>
            </a:r>
            <a:r>
              <a:rPr lang="en-AU" sz="3100" dirty="0" err="1">
                <a:latin typeface="+mj-lt"/>
                <a:ea typeface="+mj-ea"/>
                <a:cs typeface="+mj-cs"/>
              </a:rPr>
              <a:t>center</a:t>
            </a:r>
            <a:r>
              <a:rPr lang="en-AU" sz="3100" dirty="0">
                <a:latin typeface="+mj-lt"/>
                <a:ea typeface="+mj-ea"/>
                <a:cs typeface="+mj-cs"/>
              </a:rPr>
              <a:t> constructs such as high availability (HA) arise. </a:t>
            </a:r>
          </a:p>
          <a:p>
            <a:pPr algn="l">
              <a:lnSpc>
                <a:spcPct val="120000"/>
              </a:lnSpc>
            </a:pPr>
            <a:r>
              <a:rPr lang="en-AU" sz="3100" dirty="0">
                <a:latin typeface="+mj-lt"/>
                <a:ea typeface="+mj-ea"/>
                <a:cs typeface="+mj-cs"/>
              </a:rPr>
              <a:t>The question is often times posed as “how do you support HA in AWS or Azure.” </a:t>
            </a:r>
          </a:p>
          <a:p>
            <a:pPr algn="l">
              <a:lnSpc>
                <a:spcPct val="120000"/>
              </a:lnSpc>
            </a:pPr>
            <a:r>
              <a:rPr lang="en-AU" sz="3100" dirty="0">
                <a:latin typeface="+mj-lt"/>
                <a:ea typeface="+mj-ea"/>
                <a:cs typeface="+mj-cs"/>
              </a:rPr>
              <a:t>A more cloud-centric way to pose the question would be “do we need HA in the public cloud?”</a:t>
            </a:r>
          </a:p>
          <a:p>
            <a:pPr algn="l">
              <a:lnSpc>
                <a:spcPct val="120000"/>
              </a:lnSpc>
            </a:pPr>
            <a:endParaRPr lang="en-AU" sz="3067" dirty="0"/>
          </a:p>
          <a:p>
            <a:pPr algn="l">
              <a:lnSpc>
                <a:spcPct val="120000"/>
              </a:lnSpc>
            </a:pPr>
            <a:r>
              <a:rPr lang="en-AU" sz="3100" dirty="0">
                <a:latin typeface="+mj-lt"/>
                <a:ea typeface="+mj-ea"/>
                <a:cs typeface="+mj-cs"/>
              </a:rPr>
              <a:t>If the question is, do we need a fully redundant, highly available solution for securing public cloud applications?  </a:t>
            </a:r>
            <a:r>
              <a:rPr lang="en-AU" sz="3100" b="1" dirty="0">
                <a:latin typeface="+mj-lt"/>
                <a:ea typeface="+mj-ea"/>
                <a:cs typeface="+mj-cs"/>
              </a:rPr>
              <a:t>Then the answer is definitely yes. </a:t>
            </a:r>
            <a:endParaRPr lang="en-AU" sz="3100" dirty="0">
              <a:latin typeface="+mj-lt"/>
              <a:ea typeface="+mj-ea"/>
              <a:cs typeface="+mj-cs"/>
            </a:endParaRPr>
          </a:p>
          <a:p>
            <a:pPr algn="l">
              <a:lnSpc>
                <a:spcPct val="120000"/>
              </a:lnSpc>
            </a:pPr>
            <a:r>
              <a:rPr lang="en-AU" sz="3100" dirty="0">
                <a:latin typeface="+mj-lt"/>
                <a:ea typeface="+mj-ea"/>
                <a:cs typeface="+mj-cs"/>
              </a:rPr>
              <a:t>But if the question is, </a:t>
            </a:r>
            <a:r>
              <a:rPr lang="en-AU" sz="3100" b="1" dirty="0">
                <a:solidFill>
                  <a:srgbClr val="FF0000"/>
                </a:solidFill>
                <a:latin typeface="+mj-lt"/>
                <a:ea typeface="+mj-ea"/>
                <a:cs typeface="+mj-cs"/>
              </a:rPr>
              <a:t>do we need PAN-OS </a:t>
            </a:r>
            <a:r>
              <a:rPr lang="en-AU" sz="3100" b="1" dirty="0" err="1">
                <a:solidFill>
                  <a:srgbClr val="FF0000"/>
                </a:solidFill>
                <a:latin typeface="+mj-lt"/>
                <a:ea typeface="+mj-ea"/>
                <a:cs typeface="+mj-cs"/>
              </a:rPr>
              <a:t>stateful</a:t>
            </a:r>
            <a:r>
              <a:rPr lang="en-AU" sz="3100" b="1" dirty="0">
                <a:solidFill>
                  <a:srgbClr val="FF0000"/>
                </a:solidFill>
                <a:latin typeface="+mj-lt"/>
                <a:ea typeface="+mj-ea"/>
                <a:cs typeface="+mj-cs"/>
              </a:rPr>
              <a:t> HA failover </a:t>
            </a:r>
            <a:r>
              <a:rPr lang="en-AU" sz="3100" dirty="0">
                <a:solidFill>
                  <a:srgbClr val="FF0000"/>
                </a:solidFill>
                <a:latin typeface="+mj-lt"/>
                <a:ea typeface="+mj-ea"/>
                <a:cs typeface="+mj-cs"/>
              </a:rPr>
              <a:t>just like we did in the private cloud, </a:t>
            </a:r>
            <a:r>
              <a:rPr lang="en-AU" sz="3100" b="1" dirty="0">
                <a:solidFill>
                  <a:srgbClr val="FF0000"/>
                </a:solidFill>
                <a:latin typeface="+mj-lt"/>
                <a:ea typeface="+mj-ea"/>
                <a:cs typeface="+mj-cs"/>
              </a:rPr>
              <a:t>then the answer is probably not.</a:t>
            </a:r>
          </a:p>
          <a:p>
            <a:pPr algn="just">
              <a:lnSpc>
                <a:spcPct val="120000"/>
              </a:lnSpc>
            </a:pPr>
            <a:br>
              <a:rPr lang="en-AU" sz="3000" dirty="0">
                <a:latin typeface="+mj-lt"/>
                <a:ea typeface="+mj-ea"/>
                <a:cs typeface="+mj-cs"/>
              </a:rPr>
            </a:br>
            <a:r>
              <a:rPr lang="en-AU" sz="3000" dirty="0">
                <a:latin typeface="+mj-lt"/>
                <a:ea typeface="+mj-ea"/>
                <a:cs typeface="+mj-cs"/>
              </a:rPr>
              <a:t>The VM-Series does support HA for AWS but it generally isn't needed if the customer uses the public cloud migration as an opportunity to update their applications to take advantage of native cloud services to build a resilient architecture that maximizes uptime. Many customers will begin their migration to the public cloud adhering to a traditional data </a:t>
            </a:r>
            <a:r>
              <a:rPr lang="en-AU" sz="3000" dirty="0" err="1">
                <a:latin typeface="+mj-lt"/>
                <a:ea typeface="+mj-ea"/>
                <a:cs typeface="+mj-cs"/>
              </a:rPr>
              <a:t>center</a:t>
            </a:r>
            <a:r>
              <a:rPr lang="en-AU" sz="3000" dirty="0">
                <a:latin typeface="+mj-lt"/>
                <a:ea typeface="+mj-ea"/>
                <a:cs typeface="+mj-cs"/>
              </a:rPr>
              <a:t> hardware requirements list (redundant switches, routers, firewalls, etc) which may limit the ability to leverage the power of the cloud. </a:t>
            </a:r>
            <a:r>
              <a:rPr lang="en-AU" sz="3000" b="1" dirty="0">
                <a:solidFill>
                  <a:srgbClr val="FF0000"/>
                </a:solidFill>
                <a:latin typeface="+mj-lt"/>
                <a:ea typeface="+mj-ea"/>
                <a:cs typeface="+mj-cs"/>
              </a:rPr>
              <a:t>I know this isn't always possible but the try to leave that baggage behind.</a:t>
            </a:r>
          </a:p>
          <a:p>
            <a:pPr algn="l">
              <a:lnSpc>
                <a:spcPct val="120000"/>
              </a:lnSpc>
            </a:pPr>
            <a:r>
              <a:rPr lang="en-AU" sz="3200" u="sng" dirty="0">
                <a:hlinkClick r:id="rId3"/>
              </a:rPr>
              <a:t>https://knowledgebase.paloaltonetworks.com/KCSArticleDetail?id=kA10g000000ClD9CAK</a:t>
            </a:r>
            <a:endParaRPr lang="en-AU" sz="3200" dirty="0"/>
          </a:p>
          <a:p>
            <a:pPr algn="l">
              <a:lnSpc>
                <a:spcPct val="120000"/>
              </a:lnSpc>
            </a:pPr>
            <a:endParaRPr lang="en-AU" sz="3100" b="1" dirty="0">
              <a:solidFill>
                <a:srgbClr val="FF0000"/>
              </a:solidFill>
              <a:latin typeface="+mj-lt"/>
              <a:ea typeface="+mj-ea"/>
              <a:cs typeface="+mj-cs"/>
            </a:endParaRPr>
          </a:p>
          <a:p>
            <a:pPr algn="l">
              <a:lnSpc>
                <a:spcPct val="120000"/>
              </a:lnSpc>
            </a:pPr>
            <a:endParaRPr lang="en-AU" sz="3100" dirty="0">
              <a:latin typeface="+mj-lt"/>
              <a:ea typeface="+mj-ea"/>
              <a:cs typeface="+mj-cs"/>
            </a:endParaRPr>
          </a:p>
        </p:txBody>
      </p:sp>
      <p:sp>
        <p:nvSpPr>
          <p:cNvPr id="4" name="Slide Number Placeholder 3">
            <a:extLst>
              <a:ext uri="{FF2B5EF4-FFF2-40B4-BE49-F238E27FC236}">
                <a16:creationId xmlns:a16="http://schemas.microsoft.com/office/drawing/2014/main" id="{20A87BC0-CE1A-450A-A4BA-F9E8D83CA3E5}"/>
              </a:ext>
            </a:extLst>
          </p:cNvPr>
          <p:cNvSpPr>
            <a:spLocks noGrp="1"/>
          </p:cNvSpPr>
          <p:nvPr>
            <p:ph type="sldNum" sz="quarter" idx="12"/>
          </p:nvPr>
        </p:nvSpPr>
        <p:spPr/>
        <p:txBody>
          <a:bodyPr/>
          <a:lstStyle/>
          <a:p>
            <a:fld id="{D4FFE21C-B928-476D-8C5A-1604AFE4F720}" type="slidenum">
              <a:rPr lang="en-AU" smtClean="0"/>
              <a:t>1</a:t>
            </a:fld>
            <a:r>
              <a:rPr lang="en-AU" dirty="0"/>
              <a:t> of 56</a:t>
            </a:r>
          </a:p>
        </p:txBody>
      </p:sp>
    </p:spTree>
    <p:extLst>
      <p:ext uri="{BB962C8B-B14F-4D97-AF65-F5344CB8AC3E}">
        <p14:creationId xmlns:p14="http://schemas.microsoft.com/office/powerpoint/2010/main" val="2198498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931857" y="2873137"/>
            <a:ext cx="7694711" cy="3245648"/>
          </a:xfrm>
          <a:prstGeom prst="roundRect">
            <a:avLst>
              <a:gd name="adj" fmla="val 9818"/>
            </a:avLst>
          </a:prstGeom>
          <a:solidFill>
            <a:schemeClr val="accent6"/>
          </a:solid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lIns="91452" tIns="45727" rIns="91452" bIns="45727" anchor="ctr"/>
          <a:lstStyle/>
          <a:p>
            <a:pPr algn="ctr">
              <a:defRPr/>
            </a:pPr>
            <a:endParaRPr lang="en-US" sz="2400" dirty="0">
              <a:solidFill>
                <a:schemeClr val="tx1"/>
              </a:solidFill>
              <a:latin typeface="Arial"/>
              <a:cs typeface="Arial"/>
            </a:endParaRPr>
          </a:p>
        </p:txBody>
      </p:sp>
      <p:sp>
        <p:nvSpPr>
          <p:cNvPr id="16" name="Rounded Rectangle 15"/>
          <p:cNvSpPr/>
          <p:nvPr/>
        </p:nvSpPr>
        <p:spPr>
          <a:xfrm>
            <a:off x="7459114" y="3427941"/>
            <a:ext cx="1973093" cy="2497007"/>
          </a:xfrm>
          <a:prstGeom prst="roundRect">
            <a:avLst>
              <a:gd name="adj" fmla="val 9818"/>
            </a:avLst>
          </a:prstGeom>
          <a:noFill/>
          <a:ln w="190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lIns="91452" tIns="45727" rIns="91452" bIns="45727" anchor="ctr"/>
          <a:lstStyle/>
          <a:p>
            <a:pPr algn="ctr">
              <a:defRPr/>
            </a:pPr>
            <a:endParaRPr lang="en-US" sz="2400" dirty="0">
              <a:solidFill>
                <a:schemeClr val="tx1"/>
              </a:solidFill>
              <a:latin typeface="Arial"/>
              <a:cs typeface="Arial"/>
            </a:endParaRPr>
          </a:p>
        </p:txBody>
      </p:sp>
      <p:pic>
        <p:nvPicPr>
          <p:cNvPr id="25" name="Picture 24"/>
          <p:cNvPicPr>
            <a:picLocks noChangeAspect="1"/>
          </p:cNvPicPr>
          <p:nvPr/>
        </p:nvPicPr>
        <p:blipFill>
          <a:blip r:embed="rId3"/>
          <a:stretch>
            <a:fillRect/>
          </a:stretch>
        </p:blipFill>
        <p:spPr>
          <a:xfrm>
            <a:off x="7648423" y="3250328"/>
            <a:ext cx="287867" cy="321733"/>
          </a:xfrm>
          <a:prstGeom prst="rect">
            <a:avLst/>
          </a:prstGeom>
        </p:spPr>
      </p:pic>
      <p:sp>
        <p:nvSpPr>
          <p:cNvPr id="13" name="Rounded Rectangle 12"/>
          <p:cNvSpPr/>
          <p:nvPr/>
        </p:nvSpPr>
        <p:spPr>
          <a:xfrm>
            <a:off x="4221015" y="3427941"/>
            <a:ext cx="1973093" cy="2497007"/>
          </a:xfrm>
          <a:prstGeom prst="roundRect">
            <a:avLst>
              <a:gd name="adj" fmla="val 9818"/>
            </a:avLst>
          </a:prstGeom>
          <a:noFill/>
          <a:ln w="190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lIns="91452" tIns="45727" rIns="91452" bIns="45727" anchor="ctr"/>
          <a:lstStyle/>
          <a:p>
            <a:pPr algn="ctr">
              <a:defRPr/>
            </a:pPr>
            <a:endParaRPr lang="en-US" sz="2400" dirty="0">
              <a:solidFill>
                <a:schemeClr val="tx1"/>
              </a:solidFill>
              <a:latin typeface="Arial"/>
              <a:cs typeface="Arial"/>
            </a:endParaRPr>
          </a:p>
        </p:txBody>
      </p:sp>
      <p:pic>
        <p:nvPicPr>
          <p:cNvPr id="24" name="Picture 23"/>
          <p:cNvPicPr>
            <a:picLocks noChangeAspect="1"/>
          </p:cNvPicPr>
          <p:nvPr/>
        </p:nvPicPr>
        <p:blipFill>
          <a:blip r:embed="rId3"/>
          <a:stretch>
            <a:fillRect/>
          </a:stretch>
        </p:blipFill>
        <p:spPr>
          <a:xfrm>
            <a:off x="4403663" y="3250328"/>
            <a:ext cx="287867" cy="321733"/>
          </a:xfrm>
          <a:prstGeom prst="rect">
            <a:avLst/>
          </a:prstGeom>
        </p:spPr>
      </p:pic>
      <p:sp>
        <p:nvSpPr>
          <p:cNvPr id="10" name="Rounded Rectangle 9"/>
          <p:cNvSpPr/>
          <p:nvPr/>
        </p:nvSpPr>
        <p:spPr>
          <a:xfrm>
            <a:off x="2142779" y="3427941"/>
            <a:ext cx="1973093" cy="2497007"/>
          </a:xfrm>
          <a:prstGeom prst="roundRect">
            <a:avLst>
              <a:gd name="adj" fmla="val 9818"/>
            </a:avLst>
          </a:prstGeom>
          <a:noFill/>
          <a:ln w="190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lIns="91452" tIns="45727" rIns="91452" bIns="45727" anchor="ctr"/>
          <a:lstStyle/>
          <a:p>
            <a:pPr algn="ctr">
              <a:defRPr/>
            </a:pPr>
            <a:endParaRPr lang="en-US" sz="2400" dirty="0">
              <a:solidFill>
                <a:schemeClr val="tx1"/>
              </a:solidFill>
              <a:latin typeface="Arial"/>
              <a:cs typeface="Arial"/>
            </a:endParaRPr>
          </a:p>
        </p:txBody>
      </p:sp>
      <p:pic>
        <p:nvPicPr>
          <p:cNvPr id="22" name="Picture 21"/>
          <p:cNvPicPr>
            <a:picLocks noChangeAspect="1"/>
          </p:cNvPicPr>
          <p:nvPr/>
        </p:nvPicPr>
        <p:blipFill>
          <a:blip r:embed="rId3"/>
          <a:stretch>
            <a:fillRect/>
          </a:stretch>
        </p:blipFill>
        <p:spPr>
          <a:xfrm>
            <a:off x="2325427" y="3250328"/>
            <a:ext cx="287867" cy="321733"/>
          </a:xfrm>
          <a:prstGeom prst="rect">
            <a:avLst/>
          </a:prstGeom>
        </p:spPr>
      </p:pic>
      <p:pic>
        <p:nvPicPr>
          <p:cNvPr id="23" name="Picture 22"/>
          <p:cNvPicPr>
            <a:picLocks noChangeAspect="1"/>
          </p:cNvPicPr>
          <p:nvPr/>
        </p:nvPicPr>
        <p:blipFill>
          <a:blip r:embed="rId4"/>
          <a:stretch>
            <a:fillRect/>
          </a:stretch>
        </p:blipFill>
        <p:spPr>
          <a:xfrm>
            <a:off x="2215700" y="2653004"/>
            <a:ext cx="677333" cy="440267"/>
          </a:xfrm>
          <a:prstGeom prst="rect">
            <a:avLst/>
          </a:prstGeom>
        </p:spPr>
      </p:pic>
      <p:sp>
        <p:nvSpPr>
          <p:cNvPr id="2" name="Title 1"/>
          <p:cNvSpPr>
            <a:spLocks noGrp="1"/>
          </p:cNvSpPr>
          <p:nvPr>
            <p:ph type="title"/>
          </p:nvPr>
        </p:nvSpPr>
        <p:spPr>
          <a:xfrm>
            <a:off x="508000" y="230190"/>
            <a:ext cx="11176000" cy="1052596"/>
          </a:xfrm>
        </p:spPr>
        <p:txBody>
          <a:bodyPr>
            <a:normAutofit fontScale="90000"/>
          </a:bodyPr>
          <a:lstStyle/>
          <a:p>
            <a:r>
              <a:rPr lang="en-US" dirty="0"/>
              <a:t>Networking Building Blocks</a:t>
            </a:r>
            <a:br>
              <a:rPr lang="en-US" dirty="0"/>
            </a:br>
            <a:r>
              <a:rPr lang="en-US" sz="3600" dirty="0">
                <a:solidFill>
                  <a:schemeClr val="accent1">
                    <a:alpha val="99000"/>
                  </a:schemeClr>
                </a:solidFill>
              </a:rPr>
              <a:t>Subnets</a:t>
            </a:r>
          </a:p>
        </p:txBody>
      </p:sp>
      <p:sp>
        <p:nvSpPr>
          <p:cNvPr id="11" name="TextBox 37"/>
          <p:cNvSpPr txBox="1">
            <a:spLocks noChangeArrowheads="1"/>
          </p:cNvSpPr>
          <p:nvPr/>
        </p:nvSpPr>
        <p:spPr bwMode="auto">
          <a:xfrm>
            <a:off x="2246438" y="5620811"/>
            <a:ext cx="1751479" cy="277013"/>
          </a:xfrm>
          <a:prstGeom prst="rect">
            <a:avLst/>
          </a:prstGeom>
          <a:noFill/>
          <a:ln w="9525">
            <a:noFill/>
            <a:miter lim="800000"/>
            <a:headEnd/>
            <a:tailEnd/>
          </a:ln>
        </p:spPr>
        <p:txBody>
          <a:bodyPr lIns="91452" tIns="45727" rIns="91452" bIns="45727">
            <a:spAutoFit/>
          </a:bodyPr>
          <a:lstStyle/>
          <a:p>
            <a:pPr algn="ctr"/>
            <a:r>
              <a:rPr lang="en-US" sz="1200" dirty="0">
                <a:solidFill>
                  <a:sysClr val="windowText" lastClr="000000"/>
                </a:solidFill>
                <a:latin typeface="Arial"/>
                <a:ea typeface="Verdana" pitchFamily="34" charset="0"/>
                <a:cs typeface="Arial"/>
              </a:rPr>
              <a:t>VPC Subnet 1</a:t>
            </a:r>
          </a:p>
        </p:txBody>
      </p:sp>
      <p:sp>
        <p:nvSpPr>
          <p:cNvPr id="14" name="TextBox 37"/>
          <p:cNvSpPr txBox="1">
            <a:spLocks noChangeArrowheads="1"/>
          </p:cNvSpPr>
          <p:nvPr/>
        </p:nvSpPr>
        <p:spPr bwMode="auto">
          <a:xfrm>
            <a:off x="4324674" y="5632241"/>
            <a:ext cx="1751479" cy="277013"/>
          </a:xfrm>
          <a:prstGeom prst="rect">
            <a:avLst/>
          </a:prstGeom>
          <a:noFill/>
          <a:ln w="9525">
            <a:noFill/>
            <a:miter lim="800000"/>
            <a:headEnd/>
            <a:tailEnd/>
          </a:ln>
        </p:spPr>
        <p:txBody>
          <a:bodyPr lIns="91452" tIns="45727" rIns="91452" bIns="45727">
            <a:spAutoFit/>
          </a:bodyPr>
          <a:lstStyle/>
          <a:p>
            <a:pPr algn="ctr"/>
            <a:r>
              <a:rPr lang="en-US" sz="1200" dirty="0">
                <a:solidFill>
                  <a:sysClr val="windowText" lastClr="000000"/>
                </a:solidFill>
                <a:latin typeface="Arial"/>
                <a:ea typeface="Verdana" pitchFamily="34" charset="0"/>
                <a:cs typeface="Arial"/>
              </a:rPr>
              <a:t>VPC Subnet 2</a:t>
            </a:r>
          </a:p>
        </p:txBody>
      </p:sp>
      <p:sp>
        <p:nvSpPr>
          <p:cNvPr id="17" name="TextBox 37"/>
          <p:cNvSpPr txBox="1">
            <a:spLocks noChangeArrowheads="1"/>
          </p:cNvSpPr>
          <p:nvPr/>
        </p:nvSpPr>
        <p:spPr bwMode="auto">
          <a:xfrm>
            <a:off x="7562771" y="5632241"/>
            <a:ext cx="1751479" cy="277013"/>
          </a:xfrm>
          <a:prstGeom prst="rect">
            <a:avLst/>
          </a:prstGeom>
          <a:noFill/>
          <a:ln w="9525">
            <a:noFill/>
            <a:miter lim="800000"/>
            <a:headEnd/>
            <a:tailEnd/>
          </a:ln>
        </p:spPr>
        <p:txBody>
          <a:bodyPr lIns="91452" tIns="45727" rIns="91452" bIns="45727">
            <a:spAutoFit/>
          </a:bodyPr>
          <a:lstStyle/>
          <a:p>
            <a:pPr algn="ctr"/>
            <a:r>
              <a:rPr lang="en-US" sz="1200" dirty="0">
                <a:solidFill>
                  <a:sysClr val="windowText" lastClr="000000"/>
                </a:solidFill>
                <a:latin typeface="Arial"/>
                <a:ea typeface="Verdana" pitchFamily="34" charset="0"/>
                <a:cs typeface="Arial"/>
              </a:rPr>
              <a:t>VPC Subnet ‘n’</a:t>
            </a:r>
          </a:p>
        </p:txBody>
      </p:sp>
      <p:sp>
        <p:nvSpPr>
          <p:cNvPr id="19" name="TextBox 37"/>
          <p:cNvSpPr txBox="1">
            <a:spLocks noChangeArrowheads="1"/>
          </p:cNvSpPr>
          <p:nvPr/>
        </p:nvSpPr>
        <p:spPr bwMode="auto">
          <a:xfrm>
            <a:off x="6235481" y="3867313"/>
            <a:ext cx="1269364" cy="1200343"/>
          </a:xfrm>
          <a:prstGeom prst="rect">
            <a:avLst/>
          </a:prstGeom>
          <a:noFill/>
          <a:ln w="9525">
            <a:noFill/>
            <a:miter lim="800000"/>
            <a:headEnd/>
            <a:tailEnd/>
          </a:ln>
        </p:spPr>
        <p:txBody>
          <a:bodyPr wrap="square" lIns="91452" tIns="45727" rIns="91452" bIns="45727">
            <a:spAutoFit/>
          </a:bodyPr>
          <a:lstStyle/>
          <a:p>
            <a:pPr algn="ctr"/>
            <a:r>
              <a:rPr lang="en-US" sz="7200" dirty="0">
                <a:solidFill>
                  <a:schemeClr val="bg1"/>
                </a:solidFill>
                <a:latin typeface="Arial"/>
                <a:ea typeface="Verdana" pitchFamily="34" charset="0"/>
                <a:cs typeface="Arial"/>
              </a:rPr>
              <a:t>…</a:t>
            </a:r>
          </a:p>
        </p:txBody>
      </p:sp>
      <p:sp>
        <p:nvSpPr>
          <p:cNvPr id="9" name="Text Placeholder 8"/>
          <p:cNvSpPr>
            <a:spLocks noGrp="1"/>
          </p:cNvSpPr>
          <p:nvPr>
            <p:ph type="body" sz="quarter" idx="10"/>
          </p:nvPr>
        </p:nvSpPr>
        <p:spPr/>
        <p:txBody>
          <a:bodyPr>
            <a:noAutofit/>
          </a:bodyPr>
          <a:lstStyle/>
          <a:p>
            <a:pPr marL="0" indent="0">
              <a:buNone/>
            </a:pPr>
            <a:r>
              <a:rPr lang="en-US" sz="2667" dirty="0">
                <a:gradFill>
                  <a:gsLst>
                    <a:gs pos="0">
                      <a:schemeClr val="tx1"/>
                    </a:gs>
                    <a:gs pos="100000">
                      <a:schemeClr val="tx1"/>
                    </a:gs>
                  </a:gsLst>
                  <a:lin ang="5400000" scaled="0"/>
                </a:gradFill>
              </a:rPr>
              <a:t>Next step - Create your subnets</a:t>
            </a:r>
          </a:p>
        </p:txBody>
      </p:sp>
    </p:spTree>
    <p:extLst>
      <p:ext uri="{BB962C8B-B14F-4D97-AF65-F5344CB8AC3E}">
        <p14:creationId xmlns:p14="http://schemas.microsoft.com/office/powerpoint/2010/main" val="260577890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BD835-3C9D-4CEC-8033-A32A20BBD178}"/>
              </a:ext>
            </a:extLst>
          </p:cNvPr>
          <p:cNvSpPr>
            <a:spLocks noGrp="1"/>
          </p:cNvSpPr>
          <p:nvPr>
            <p:ph type="title"/>
          </p:nvPr>
        </p:nvSpPr>
        <p:spPr/>
        <p:txBody>
          <a:bodyPr>
            <a:normAutofit fontScale="90000"/>
          </a:bodyPr>
          <a:lstStyle/>
          <a:p>
            <a:r>
              <a:rPr lang="en-AU" dirty="0"/>
              <a:t>Subnets</a:t>
            </a:r>
          </a:p>
        </p:txBody>
      </p:sp>
      <p:sp>
        <p:nvSpPr>
          <p:cNvPr id="3" name="Text Placeholder 2">
            <a:extLst>
              <a:ext uri="{FF2B5EF4-FFF2-40B4-BE49-F238E27FC236}">
                <a16:creationId xmlns:a16="http://schemas.microsoft.com/office/drawing/2014/main" id="{437E9DC9-21CC-45CB-BA78-530940609351}"/>
              </a:ext>
            </a:extLst>
          </p:cNvPr>
          <p:cNvSpPr>
            <a:spLocks noGrp="1"/>
          </p:cNvSpPr>
          <p:nvPr>
            <p:ph type="body" sz="quarter" idx="10"/>
          </p:nvPr>
        </p:nvSpPr>
        <p:spPr>
          <a:xfrm>
            <a:off x="519248" y="968829"/>
            <a:ext cx="11151917" cy="5203372"/>
          </a:xfrm>
        </p:spPr>
        <p:txBody>
          <a:bodyPr>
            <a:normAutofit lnSpcReduction="10000"/>
          </a:bodyPr>
          <a:lstStyle/>
          <a:p>
            <a:r>
              <a:rPr lang="en-AU" dirty="0"/>
              <a:t>Subnets take a variable portion of the CIDR block assigned to the VPC.</a:t>
            </a:r>
          </a:p>
          <a:p>
            <a:r>
              <a:rPr lang="en-AU" dirty="0"/>
              <a:t>Subnet can’t span multiple AZ </a:t>
            </a:r>
          </a:p>
          <a:p>
            <a:endParaRPr lang="en-AU" dirty="0"/>
          </a:p>
          <a:p>
            <a:r>
              <a:rPr lang="en-AU" dirty="0"/>
              <a:t>AWS reserves five addresses in each subnet―the first four and the last address, for example for 10.1.1.0/24:</a:t>
            </a:r>
          </a:p>
          <a:p>
            <a:pPr>
              <a:buFont typeface="Wingdings" panose="05000000000000000000" pitchFamily="2" charset="2"/>
              <a:buChar char="Ø"/>
            </a:pPr>
            <a:r>
              <a:rPr lang="en-AU" dirty="0"/>
              <a:t>10.1.1.0: Network address.</a:t>
            </a:r>
          </a:p>
          <a:p>
            <a:pPr>
              <a:buFont typeface="Wingdings" panose="05000000000000000000" pitchFamily="2" charset="2"/>
              <a:buChar char="Ø"/>
            </a:pPr>
            <a:r>
              <a:rPr lang="en-AU" dirty="0"/>
              <a:t>10.1.1.1: VPC router (implicit router)</a:t>
            </a:r>
          </a:p>
          <a:p>
            <a:pPr algn="just">
              <a:buFont typeface="Wingdings" panose="05000000000000000000" pitchFamily="2" charset="2"/>
              <a:buChar char="Ø"/>
            </a:pPr>
            <a:r>
              <a:rPr lang="en-AU" dirty="0"/>
              <a:t>10.1.1.2: DNS server </a:t>
            </a:r>
          </a:p>
          <a:p>
            <a:pPr algn="just">
              <a:buFont typeface="Wingdings" panose="05000000000000000000" pitchFamily="2" charset="2"/>
              <a:buChar char="Ø"/>
            </a:pPr>
            <a:r>
              <a:rPr lang="en-AU" dirty="0"/>
              <a:t>10.1.1.3: Reserved by AWS for future use.</a:t>
            </a:r>
          </a:p>
          <a:p>
            <a:pPr>
              <a:buFont typeface="Wingdings" panose="05000000000000000000" pitchFamily="2" charset="2"/>
              <a:buChar char="Ø"/>
            </a:pPr>
            <a:r>
              <a:rPr lang="en-AU" dirty="0"/>
              <a:t>10.1.1.255: Network broadcast address. Even though AWS does not support broadcast in a VPC, this address is reserved.</a:t>
            </a:r>
          </a:p>
          <a:p>
            <a:endParaRPr lang="en-AU" dirty="0"/>
          </a:p>
        </p:txBody>
      </p:sp>
    </p:spTree>
    <p:extLst>
      <p:ext uri="{BB962C8B-B14F-4D97-AF65-F5344CB8AC3E}">
        <p14:creationId xmlns:p14="http://schemas.microsoft.com/office/powerpoint/2010/main" val="345213328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F5311D-EC72-49EA-B225-67CE43090F97}"/>
              </a:ext>
            </a:extLst>
          </p:cNvPr>
          <p:cNvSpPr>
            <a:spLocks noGrp="1"/>
          </p:cNvSpPr>
          <p:nvPr>
            <p:ph type="body" sz="quarter" idx="10"/>
          </p:nvPr>
        </p:nvSpPr>
        <p:spPr/>
        <p:txBody>
          <a:bodyPr/>
          <a:lstStyle/>
          <a:p>
            <a:endParaRPr lang="en-AU" dirty="0"/>
          </a:p>
        </p:txBody>
      </p:sp>
      <p:pic>
        <p:nvPicPr>
          <p:cNvPr id="5" name="Picture 4" descr="Screen Clipping">
            <a:extLst>
              <a:ext uri="{FF2B5EF4-FFF2-40B4-BE49-F238E27FC236}">
                <a16:creationId xmlns:a16="http://schemas.microsoft.com/office/drawing/2014/main" id="{0FDDC152-1D4B-44B8-BDE3-5AC777DD01FB}"/>
              </a:ext>
            </a:extLst>
          </p:cNvPr>
          <p:cNvPicPr>
            <a:picLocks noChangeAspect="1"/>
          </p:cNvPicPr>
          <p:nvPr/>
        </p:nvPicPr>
        <p:blipFill>
          <a:blip r:embed="rId2"/>
          <a:stretch>
            <a:fillRect/>
          </a:stretch>
        </p:blipFill>
        <p:spPr>
          <a:xfrm>
            <a:off x="76200" y="524934"/>
            <a:ext cx="12006309" cy="6230531"/>
          </a:xfrm>
          <a:prstGeom prst="rect">
            <a:avLst/>
          </a:prstGeom>
        </p:spPr>
      </p:pic>
    </p:spTree>
    <p:extLst>
      <p:ext uri="{BB962C8B-B14F-4D97-AF65-F5344CB8AC3E}">
        <p14:creationId xmlns:p14="http://schemas.microsoft.com/office/powerpoint/2010/main" val="425045285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E5772-FF0E-4A01-B334-6006DB819E3D}"/>
              </a:ext>
            </a:extLst>
          </p:cNvPr>
          <p:cNvSpPr>
            <a:spLocks noGrp="1"/>
          </p:cNvSpPr>
          <p:nvPr>
            <p:ph type="title"/>
          </p:nvPr>
        </p:nvSpPr>
        <p:spPr>
          <a:xfrm>
            <a:off x="838200" y="365126"/>
            <a:ext cx="10515600" cy="701674"/>
          </a:xfrm>
        </p:spPr>
        <p:txBody>
          <a:bodyPr/>
          <a:lstStyle/>
          <a:p>
            <a:r>
              <a:rPr lang="en-AU" dirty="0"/>
              <a:t>Watch these (and other) limits</a:t>
            </a:r>
          </a:p>
        </p:txBody>
      </p:sp>
      <p:pic>
        <p:nvPicPr>
          <p:cNvPr id="4" name="Picture 3" descr="Screen Clipping">
            <a:extLst>
              <a:ext uri="{FF2B5EF4-FFF2-40B4-BE49-F238E27FC236}">
                <a16:creationId xmlns:a16="http://schemas.microsoft.com/office/drawing/2014/main" id="{664912D9-466E-4CD4-8C7D-80117EB7E693}"/>
              </a:ext>
            </a:extLst>
          </p:cNvPr>
          <p:cNvPicPr>
            <a:picLocks noChangeAspect="1"/>
          </p:cNvPicPr>
          <p:nvPr/>
        </p:nvPicPr>
        <p:blipFill>
          <a:blip r:embed="rId2"/>
          <a:stretch>
            <a:fillRect/>
          </a:stretch>
        </p:blipFill>
        <p:spPr>
          <a:xfrm>
            <a:off x="449053" y="1140512"/>
            <a:ext cx="10904747" cy="5047895"/>
          </a:xfrm>
          <a:prstGeom prst="rect">
            <a:avLst/>
          </a:prstGeom>
        </p:spPr>
      </p:pic>
      <p:sp>
        <p:nvSpPr>
          <p:cNvPr id="3" name="Slide Number Placeholder 2">
            <a:extLst>
              <a:ext uri="{FF2B5EF4-FFF2-40B4-BE49-F238E27FC236}">
                <a16:creationId xmlns:a16="http://schemas.microsoft.com/office/drawing/2014/main" id="{69986875-AE3E-426D-B8F6-0A321D848C40}"/>
              </a:ext>
            </a:extLst>
          </p:cNvPr>
          <p:cNvSpPr>
            <a:spLocks noGrp="1"/>
          </p:cNvSpPr>
          <p:nvPr>
            <p:ph type="sldNum" sz="quarter" idx="12"/>
          </p:nvPr>
        </p:nvSpPr>
        <p:spPr/>
        <p:txBody>
          <a:bodyPr/>
          <a:lstStyle/>
          <a:p>
            <a:fld id="{D4FFE21C-B928-476D-8C5A-1604AFE4F720}" type="slidenum">
              <a:rPr lang="en-AU" smtClean="0"/>
              <a:t>13</a:t>
            </a:fld>
            <a:endParaRPr lang="en-AU"/>
          </a:p>
        </p:txBody>
      </p:sp>
    </p:spTree>
    <p:extLst>
      <p:ext uri="{BB962C8B-B14F-4D97-AF65-F5344CB8AC3E}">
        <p14:creationId xmlns:p14="http://schemas.microsoft.com/office/powerpoint/2010/main" val="2599284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9537A-7AE1-484B-A98D-E0C09246FE17}"/>
              </a:ext>
            </a:extLst>
          </p:cNvPr>
          <p:cNvSpPr>
            <a:spLocks noGrp="1"/>
          </p:cNvSpPr>
          <p:nvPr>
            <p:ph type="title"/>
          </p:nvPr>
        </p:nvSpPr>
        <p:spPr/>
        <p:txBody>
          <a:bodyPr/>
          <a:lstStyle/>
          <a:p>
            <a:pPr algn="ctr"/>
            <a:r>
              <a:rPr lang="en-AU" dirty="0"/>
              <a:t>VPC and Subnets - Summary</a:t>
            </a:r>
          </a:p>
        </p:txBody>
      </p:sp>
      <p:pic>
        <p:nvPicPr>
          <p:cNvPr id="1026" name="Picture 2" descr="https://s3.amazonaws.com/apnblog/2016+Blog+Images/VPC+High+Level.png">
            <a:extLst>
              <a:ext uri="{FF2B5EF4-FFF2-40B4-BE49-F238E27FC236}">
                <a16:creationId xmlns:a16="http://schemas.microsoft.com/office/drawing/2014/main" id="{74A36452-33CC-492F-B800-958BA3626D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5733" y="1420298"/>
            <a:ext cx="5960533" cy="521546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DBCD58E8-37A7-48D8-94F9-58E24299F0E1}"/>
              </a:ext>
            </a:extLst>
          </p:cNvPr>
          <p:cNvSpPr>
            <a:spLocks noGrp="1"/>
          </p:cNvSpPr>
          <p:nvPr>
            <p:ph type="sldNum" sz="quarter" idx="12"/>
          </p:nvPr>
        </p:nvSpPr>
        <p:spPr/>
        <p:txBody>
          <a:bodyPr/>
          <a:lstStyle/>
          <a:p>
            <a:fld id="{D4FFE21C-B928-476D-8C5A-1604AFE4F720}" type="slidenum">
              <a:rPr lang="en-AU" smtClean="0"/>
              <a:t>14</a:t>
            </a:fld>
            <a:r>
              <a:rPr lang="en-AU" dirty="0"/>
              <a:t> of 56</a:t>
            </a:r>
          </a:p>
        </p:txBody>
      </p:sp>
    </p:spTree>
    <p:extLst>
      <p:ext uri="{BB962C8B-B14F-4D97-AF65-F5344CB8AC3E}">
        <p14:creationId xmlns:p14="http://schemas.microsoft.com/office/powerpoint/2010/main" val="76622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AF3C6-51A1-42F4-A62E-8F6D2DD79570}"/>
              </a:ext>
            </a:extLst>
          </p:cNvPr>
          <p:cNvSpPr>
            <a:spLocks noGrp="1"/>
          </p:cNvSpPr>
          <p:nvPr>
            <p:ph type="title"/>
          </p:nvPr>
        </p:nvSpPr>
        <p:spPr>
          <a:xfrm>
            <a:off x="408290" y="231960"/>
            <a:ext cx="10803467" cy="1038147"/>
          </a:xfrm>
        </p:spPr>
        <p:txBody>
          <a:bodyPr>
            <a:normAutofit/>
          </a:bodyPr>
          <a:lstStyle/>
          <a:p>
            <a:r>
              <a:rPr lang="en-US" dirty="0"/>
              <a:t>Networking Building Blocks</a:t>
            </a:r>
            <a:br>
              <a:rPr lang="en-US" dirty="0"/>
            </a:br>
            <a:r>
              <a:rPr lang="en-US" sz="2200" dirty="0">
                <a:solidFill>
                  <a:schemeClr val="accent1">
                    <a:alpha val="99000"/>
                  </a:schemeClr>
                </a:solidFill>
                <a:latin typeface="Arial"/>
                <a:cs typeface="Arial"/>
              </a:rPr>
              <a:t>Routing Tables</a:t>
            </a:r>
            <a:endParaRPr lang="en-AU" sz="2200" dirty="0">
              <a:solidFill>
                <a:schemeClr val="accent1">
                  <a:alpha val="99000"/>
                </a:schemeClr>
              </a:solidFill>
              <a:latin typeface="Arial"/>
              <a:cs typeface="Arial"/>
            </a:endParaRPr>
          </a:p>
        </p:txBody>
      </p:sp>
      <p:sp>
        <p:nvSpPr>
          <p:cNvPr id="4" name="TextBox 3">
            <a:extLst>
              <a:ext uri="{FF2B5EF4-FFF2-40B4-BE49-F238E27FC236}">
                <a16:creationId xmlns:a16="http://schemas.microsoft.com/office/drawing/2014/main" id="{53595F51-95D1-462A-BEA3-055B048F6D4A}"/>
              </a:ext>
            </a:extLst>
          </p:cNvPr>
          <p:cNvSpPr txBox="1"/>
          <p:nvPr/>
        </p:nvSpPr>
        <p:spPr>
          <a:xfrm>
            <a:off x="201990" y="1270107"/>
            <a:ext cx="7980718" cy="3046411"/>
          </a:xfrm>
          <a:prstGeom prst="rect">
            <a:avLst/>
          </a:prstGeom>
          <a:noFill/>
        </p:spPr>
        <p:txBody>
          <a:bodyPr wrap="square" rtlCol="0">
            <a:spAutoFit/>
          </a:bodyPr>
          <a:lstStyle/>
          <a:p>
            <a:pPr marL="380990" indent="-380990">
              <a:buFont typeface="Arial" panose="020B0604020202020204" pitchFamily="34" charset="0"/>
              <a:buChar char="•"/>
            </a:pPr>
            <a:r>
              <a:rPr lang="en-AU" sz="2133" dirty="0"/>
              <a:t>Every subnet has a route table, and a single route table can be associated with multiple subnets. </a:t>
            </a:r>
          </a:p>
          <a:p>
            <a:pPr marL="380990" indent="-380990">
              <a:buFont typeface="Arial" panose="020B0604020202020204" pitchFamily="34" charset="0"/>
              <a:buChar char="•"/>
            </a:pPr>
            <a:r>
              <a:rPr lang="en-AU" sz="2133" dirty="0"/>
              <a:t>Route tables act like a source-based policy-based routing (PBR) rule. In other words, you can choose which direction packets should go </a:t>
            </a:r>
            <a:r>
              <a:rPr lang="en-AU" sz="2133" b="1" dirty="0"/>
              <a:t>based on the subnet </a:t>
            </a:r>
            <a:r>
              <a:rPr lang="en-AU" sz="2133" dirty="0"/>
              <a:t>the instance is in.</a:t>
            </a:r>
          </a:p>
          <a:p>
            <a:pPr marL="380990" indent="-380990">
              <a:buFont typeface="Arial" panose="020B0604020202020204" pitchFamily="34" charset="0"/>
              <a:buChar char="•"/>
            </a:pPr>
            <a:r>
              <a:rPr lang="en-AU" sz="2133" dirty="0"/>
              <a:t>Create a routing table and then associate to a subnet</a:t>
            </a:r>
          </a:p>
          <a:p>
            <a:pPr marL="380990" indent="-380990">
              <a:buFont typeface="Arial" panose="020B0604020202020204" pitchFamily="34" charset="0"/>
              <a:buChar char="•"/>
            </a:pPr>
            <a:r>
              <a:rPr lang="en-AU" sz="2133" dirty="0"/>
              <a:t>If no routing table is associated to a subnet, then per-VPC default RT is used (Main)</a:t>
            </a:r>
          </a:p>
          <a:p>
            <a:r>
              <a:rPr lang="en-AU" sz="2133" dirty="0"/>
              <a:t> </a:t>
            </a:r>
          </a:p>
        </p:txBody>
      </p:sp>
      <p:pic>
        <p:nvPicPr>
          <p:cNvPr id="8" name="Picture 7" descr="Screen Clipping">
            <a:extLst>
              <a:ext uri="{FF2B5EF4-FFF2-40B4-BE49-F238E27FC236}">
                <a16:creationId xmlns:a16="http://schemas.microsoft.com/office/drawing/2014/main" id="{D438481E-3E84-4E3F-B9D5-1B876F8CE29A}"/>
              </a:ext>
            </a:extLst>
          </p:cNvPr>
          <p:cNvPicPr>
            <a:picLocks noChangeAspect="1"/>
          </p:cNvPicPr>
          <p:nvPr/>
        </p:nvPicPr>
        <p:blipFill>
          <a:blip r:embed="rId2"/>
          <a:stretch>
            <a:fillRect/>
          </a:stretch>
        </p:blipFill>
        <p:spPr>
          <a:xfrm>
            <a:off x="465827" y="3891068"/>
            <a:ext cx="11347208" cy="2830407"/>
          </a:xfrm>
          <a:prstGeom prst="rect">
            <a:avLst/>
          </a:prstGeom>
        </p:spPr>
      </p:pic>
      <p:sp>
        <p:nvSpPr>
          <p:cNvPr id="3" name="Slide Number Placeholder 2">
            <a:extLst>
              <a:ext uri="{FF2B5EF4-FFF2-40B4-BE49-F238E27FC236}">
                <a16:creationId xmlns:a16="http://schemas.microsoft.com/office/drawing/2014/main" id="{5D248CD1-E273-43A3-9CBA-7EF9496D3B32}"/>
              </a:ext>
            </a:extLst>
          </p:cNvPr>
          <p:cNvSpPr>
            <a:spLocks noGrp="1"/>
          </p:cNvSpPr>
          <p:nvPr>
            <p:ph type="sldNum" sz="quarter" idx="12"/>
          </p:nvPr>
        </p:nvSpPr>
        <p:spPr/>
        <p:txBody>
          <a:bodyPr/>
          <a:lstStyle/>
          <a:p>
            <a:r>
              <a:rPr lang="en-AU" dirty="0"/>
              <a:t> </a:t>
            </a:r>
          </a:p>
        </p:txBody>
      </p:sp>
      <p:pic>
        <p:nvPicPr>
          <p:cNvPr id="6" name="Picture 2" descr="https://s3.amazonaws.com/apnblog/2016+Blog+Images/VPC+High+Level.png">
            <a:extLst>
              <a:ext uri="{FF2B5EF4-FFF2-40B4-BE49-F238E27FC236}">
                <a16:creationId xmlns:a16="http://schemas.microsoft.com/office/drawing/2014/main" id="{61A6E6AB-A99D-44E2-9BE2-655FBFF9CE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922" y="160028"/>
            <a:ext cx="3847774" cy="3366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568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FEED0-6E1B-47ED-B379-894A8E95BBEE}"/>
              </a:ext>
            </a:extLst>
          </p:cNvPr>
          <p:cNvSpPr>
            <a:spLocks noGrp="1"/>
          </p:cNvSpPr>
          <p:nvPr>
            <p:ph type="title"/>
          </p:nvPr>
        </p:nvSpPr>
        <p:spPr>
          <a:xfrm>
            <a:off x="205273" y="408373"/>
            <a:ext cx="7436498" cy="937914"/>
          </a:xfrm>
        </p:spPr>
        <p:txBody>
          <a:bodyPr>
            <a:noAutofit/>
          </a:bodyPr>
          <a:lstStyle/>
          <a:p>
            <a:r>
              <a:rPr lang="en-AU" sz="2800" dirty="0">
                <a:solidFill>
                  <a:schemeClr val="accent1"/>
                </a:solidFill>
                <a:latin typeface="+mn-lt"/>
                <a:ea typeface="+mn-ea"/>
                <a:cs typeface="+mn-cs"/>
              </a:rPr>
              <a:t>Add route</a:t>
            </a:r>
            <a:br>
              <a:rPr lang="en-AU" sz="2800" dirty="0">
                <a:solidFill>
                  <a:schemeClr val="accent1"/>
                </a:solidFill>
                <a:latin typeface="+mn-lt"/>
                <a:ea typeface="+mn-ea"/>
                <a:cs typeface="+mn-cs"/>
              </a:rPr>
            </a:br>
            <a:r>
              <a:rPr lang="en-AU" sz="1800" dirty="0">
                <a:latin typeface="+mn-lt"/>
                <a:ea typeface="+mn-ea"/>
                <a:cs typeface="+mn-cs"/>
              </a:rPr>
              <a:t>Like in a traditional network - specify network in CIDR format and target</a:t>
            </a:r>
            <a:br>
              <a:rPr lang="en-AU" sz="1800" dirty="0">
                <a:latin typeface="+mn-lt"/>
                <a:ea typeface="+mn-ea"/>
                <a:cs typeface="+mn-cs"/>
              </a:rPr>
            </a:br>
            <a:br>
              <a:rPr lang="en-AU" sz="1800" dirty="0">
                <a:latin typeface="+mn-lt"/>
                <a:ea typeface="+mn-ea"/>
                <a:cs typeface="+mn-cs"/>
              </a:rPr>
            </a:br>
            <a:r>
              <a:rPr lang="en-AU" sz="1800" dirty="0">
                <a:latin typeface="+mn-lt"/>
                <a:ea typeface="+mn-ea"/>
                <a:cs typeface="+mn-cs"/>
              </a:rPr>
              <a:t>CIDR ranges for VPC can’t be changed, with target</a:t>
            </a:r>
            <a:r>
              <a:rPr lang="en-AU" sz="1800" b="1" dirty="0">
                <a:latin typeface="+mn-lt"/>
                <a:ea typeface="+mn-ea"/>
                <a:cs typeface="+mn-cs"/>
              </a:rPr>
              <a:t> Local </a:t>
            </a:r>
            <a:r>
              <a:rPr lang="en-AU" sz="1800" dirty="0">
                <a:latin typeface="+mn-lt"/>
                <a:ea typeface="+mn-ea"/>
                <a:cs typeface="+mn-cs"/>
              </a:rPr>
              <a:t>– this is Implicit AWS VPC router</a:t>
            </a:r>
            <a:br>
              <a:rPr lang="en-AU" sz="1600" dirty="0"/>
            </a:br>
            <a:r>
              <a:rPr lang="en-AU" sz="1600" dirty="0"/>
              <a:t> </a:t>
            </a:r>
          </a:p>
        </p:txBody>
      </p:sp>
      <p:pic>
        <p:nvPicPr>
          <p:cNvPr id="4" name="Picture 3" descr="Screen Clipping">
            <a:extLst>
              <a:ext uri="{FF2B5EF4-FFF2-40B4-BE49-F238E27FC236}">
                <a16:creationId xmlns:a16="http://schemas.microsoft.com/office/drawing/2014/main" id="{C0CEFC6A-44E9-4533-B95D-075CF3D9CD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233" y="1624549"/>
            <a:ext cx="7053943" cy="4996285"/>
          </a:xfrm>
          <a:prstGeom prst="rect">
            <a:avLst/>
          </a:prstGeom>
        </p:spPr>
      </p:pic>
      <p:sp>
        <p:nvSpPr>
          <p:cNvPr id="5" name="Rectangle 4">
            <a:extLst>
              <a:ext uri="{FF2B5EF4-FFF2-40B4-BE49-F238E27FC236}">
                <a16:creationId xmlns:a16="http://schemas.microsoft.com/office/drawing/2014/main" id="{63112C4A-C6B3-464D-B78C-B4475B7C766A}"/>
              </a:ext>
            </a:extLst>
          </p:cNvPr>
          <p:cNvSpPr/>
          <p:nvPr/>
        </p:nvSpPr>
        <p:spPr>
          <a:xfrm>
            <a:off x="7641771" y="130111"/>
            <a:ext cx="4292082" cy="7848302"/>
          </a:xfrm>
          <a:prstGeom prst="rect">
            <a:avLst/>
          </a:prstGeom>
        </p:spPr>
        <p:txBody>
          <a:bodyPr wrap="square">
            <a:spAutoFit/>
          </a:bodyPr>
          <a:lstStyle/>
          <a:p>
            <a:r>
              <a:rPr lang="en-AU" b="1" dirty="0"/>
              <a:t>Instance</a:t>
            </a:r>
            <a:r>
              <a:rPr lang="en-AU" dirty="0"/>
              <a:t> - Virtual machine (VM) – Firewall or NAT Instance, as an example</a:t>
            </a:r>
          </a:p>
          <a:p>
            <a:endParaRPr lang="en-AU" dirty="0"/>
          </a:p>
          <a:p>
            <a:r>
              <a:rPr lang="en-AU" b="1" dirty="0"/>
              <a:t>Network interface - </a:t>
            </a:r>
            <a:r>
              <a:rPr lang="en-AU" dirty="0"/>
              <a:t> ”floating” NIC, can be assigned to a running instance, so think failover between two active/passive instances, also for VPC endpoints</a:t>
            </a:r>
          </a:p>
          <a:p>
            <a:endParaRPr lang="en-AU" dirty="0"/>
          </a:p>
          <a:p>
            <a:r>
              <a:rPr lang="en-AU" b="1" dirty="0"/>
              <a:t>Internet Gateway – </a:t>
            </a:r>
            <a:r>
              <a:rPr lang="en-AU" dirty="0"/>
              <a:t>AWS-managed construct providing access to Internet</a:t>
            </a:r>
            <a:r>
              <a:rPr lang="en-AU" b="1" dirty="0"/>
              <a:t> </a:t>
            </a:r>
            <a:r>
              <a:rPr lang="en-AU" dirty="0"/>
              <a:t>from a Public subnet  (explained later)</a:t>
            </a:r>
          </a:p>
          <a:p>
            <a:endParaRPr lang="en-AU" dirty="0"/>
          </a:p>
          <a:p>
            <a:r>
              <a:rPr lang="en-AU" b="1" dirty="0"/>
              <a:t>NAT Gateway – </a:t>
            </a:r>
            <a:r>
              <a:rPr lang="en-AU" dirty="0"/>
              <a:t>AWS-managed construct providing access to Internet</a:t>
            </a:r>
            <a:r>
              <a:rPr lang="en-AU" b="1" dirty="0"/>
              <a:t> </a:t>
            </a:r>
            <a:r>
              <a:rPr lang="en-AU" dirty="0"/>
              <a:t>from a Private subnet</a:t>
            </a:r>
          </a:p>
          <a:p>
            <a:r>
              <a:rPr lang="en-AU" b="1" dirty="0"/>
              <a:t>Egress Only GW </a:t>
            </a:r>
            <a:r>
              <a:rPr lang="en-AU" dirty="0"/>
              <a:t>– access from private network for IPv6 (as no NAT in IPv6)</a:t>
            </a:r>
          </a:p>
          <a:p>
            <a:endParaRPr lang="en-AU" b="1" dirty="0"/>
          </a:p>
          <a:p>
            <a:r>
              <a:rPr lang="en-AU" b="1" dirty="0"/>
              <a:t>Peering connection/Transit Gateway </a:t>
            </a:r>
            <a:r>
              <a:rPr lang="en-AU" dirty="0"/>
              <a:t>– for VPC interconnects</a:t>
            </a:r>
          </a:p>
          <a:p>
            <a:endParaRPr lang="en-AU" dirty="0"/>
          </a:p>
          <a:p>
            <a:r>
              <a:rPr lang="en-AU" b="1" dirty="0"/>
              <a:t>Virtual Private Gateway </a:t>
            </a:r>
            <a:r>
              <a:rPr lang="en-AU" dirty="0"/>
              <a:t>– for On-</a:t>
            </a:r>
            <a:r>
              <a:rPr lang="en-AU" dirty="0" err="1"/>
              <a:t>Prem</a:t>
            </a:r>
            <a:r>
              <a:rPr lang="en-AU" dirty="0"/>
              <a:t> interconnects, or for VPC interconnects in some cases</a:t>
            </a:r>
          </a:p>
          <a:p>
            <a:endParaRPr lang="en-AU" dirty="0"/>
          </a:p>
          <a:p>
            <a:endParaRPr lang="en-AU" b="1" dirty="0"/>
          </a:p>
          <a:p>
            <a:endParaRPr lang="en-AU" b="1" dirty="0"/>
          </a:p>
          <a:p>
            <a:endParaRPr lang="en-AU" dirty="0"/>
          </a:p>
        </p:txBody>
      </p:sp>
      <p:sp>
        <p:nvSpPr>
          <p:cNvPr id="6" name="Slide Number Placeholder 5">
            <a:extLst>
              <a:ext uri="{FF2B5EF4-FFF2-40B4-BE49-F238E27FC236}">
                <a16:creationId xmlns:a16="http://schemas.microsoft.com/office/drawing/2014/main" id="{8039F536-DFF4-453B-8E11-5FB9C4105A89}"/>
              </a:ext>
            </a:extLst>
          </p:cNvPr>
          <p:cNvSpPr>
            <a:spLocks noGrp="1"/>
          </p:cNvSpPr>
          <p:nvPr>
            <p:ph type="sldNum" sz="quarter" idx="12"/>
          </p:nvPr>
        </p:nvSpPr>
        <p:spPr/>
        <p:txBody>
          <a:bodyPr/>
          <a:lstStyle/>
          <a:p>
            <a:fld id="{D4FFE21C-B928-476D-8C5A-1604AFE4F720}" type="slidenum">
              <a:rPr lang="en-AU" smtClean="0"/>
              <a:t>16</a:t>
            </a:fld>
            <a:endParaRPr lang="en-AU"/>
          </a:p>
        </p:txBody>
      </p:sp>
    </p:spTree>
    <p:extLst>
      <p:ext uri="{BB962C8B-B14F-4D97-AF65-F5344CB8AC3E}">
        <p14:creationId xmlns:p14="http://schemas.microsoft.com/office/powerpoint/2010/main" val="3221396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96905-966F-431E-A581-3A89D7FBCA80}"/>
              </a:ext>
            </a:extLst>
          </p:cNvPr>
          <p:cNvSpPr>
            <a:spLocks noGrp="1"/>
          </p:cNvSpPr>
          <p:nvPr>
            <p:ph type="title"/>
          </p:nvPr>
        </p:nvSpPr>
        <p:spPr>
          <a:xfrm>
            <a:off x="736600" y="222001"/>
            <a:ext cx="10515600" cy="854075"/>
          </a:xfrm>
        </p:spPr>
        <p:txBody>
          <a:bodyPr>
            <a:normAutofit fontScale="90000"/>
          </a:bodyPr>
          <a:lstStyle/>
          <a:p>
            <a:r>
              <a:rPr lang="en-US" dirty="0"/>
              <a:t>Networking Building Blocks</a:t>
            </a:r>
            <a:br>
              <a:rPr lang="en-US" dirty="0"/>
            </a:br>
            <a:r>
              <a:rPr lang="en-US" sz="2200" dirty="0">
                <a:solidFill>
                  <a:schemeClr val="accent1">
                    <a:alpha val="99000"/>
                  </a:schemeClr>
                </a:solidFill>
                <a:latin typeface="Arial"/>
                <a:cs typeface="Arial"/>
              </a:rPr>
              <a:t>Internet and NAT Gateways</a:t>
            </a:r>
            <a:endParaRPr lang="en-AU" dirty="0"/>
          </a:p>
        </p:txBody>
      </p:sp>
      <p:sp>
        <p:nvSpPr>
          <p:cNvPr id="3" name="Rectangle 2">
            <a:extLst>
              <a:ext uri="{FF2B5EF4-FFF2-40B4-BE49-F238E27FC236}">
                <a16:creationId xmlns:a16="http://schemas.microsoft.com/office/drawing/2014/main" id="{81AAA2D1-04ED-4A6C-AD2C-C02C4F17E784}"/>
              </a:ext>
            </a:extLst>
          </p:cNvPr>
          <p:cNvSpPr/>
          <p:nvPr/>
        </p:nvSpPr>
        <p:spPr>
          <a:xfrm>
            <a:off x="7340038" y="317165"/>
            <a:ext cx="4442908" cy="6463308"/>
          </a:xfrm>
          <a:prstGeom prst="rect">
            <a:avLst/>
          </a:prstGeom>
        </p:spPr>
        <p:txBody>
          <a:bodyPr wrap="square">
            <a:spAutoFit/>
          </a:bodyPr>
          <a:lstStyle/>
          <a:p>
            <a:pPr algn="just"/>
            <a:r>
              <a:rPr lang="en-AU" b="0" i="0" dirty="0">
                <a:solidFill>
                  <a:srgbClr val="333333"/>
                </a:solidFill>
                <a:effectLst/>
                <a:latin typeface="AmazonEmber"/>
              </a:rPr>
              <a:t>You may see references to </a:t>
            </a:r>
            <a:r>
              <a:rPr lang="en-AU" b="0" i="1" dirty="0">
                <a:solidFill>
                  <a:srgbClr val="333333"/>
                </a:solidFill>
                <a:effectLst/>
                <a:latin typeface="AmazonEmber"/>
              </a:rPr>
              <a:t>public</a:t>
            </a:r>
            <a:r>
              <a:rPr lang="en-AU" b="0" i="0" dirty="0">
                <a:solidFill>
                  <a:srgbClr val="333333"/>
                </a:solidFill>
                <a:effectLst/>
                <a:latin typeface="AmazonEmber"/>
              </a:rPr>
              <a:t> and </a:t>
            </a:r>
            <a:r>
              <a:rPr lang="en-AU" b="0" i="1" dirty="0">
                <a:solidFill>
                  <a:srgbClr val="333333"/>
                </a:solidFill>
                <a:effectLst/>
                <a:latin typeface="AmazonEmber"/>
              </a:rPr>
              <a:t>private</a:t>
            </a:r>
            <a:r>
              <a:rPr lang="en-AU" b="0" i="0" dirty="0">
                <a:solidFill>
                  <a:srgbClr val="333333"/>
                </a:solidFill>
                <a:effectLst/>
                <a:latin typeface="AmazonEmber"/>
              </a:rPr>
              <a:t> subnets. There is no difference between them except the presence of Internet GW. IP </a:t>
            </a:r>
            <a:r>
              <a:rPr lang="en-AU" i="0" dirty="0">
                <a:solidFill>
                  <a:srgbClr val="333333"/>
                </a:solidFill>
                <a:effectLst/>
                <a:latin typeface="AmazonEmber"/>
              </a:rPr>
              <a:t>Addresses assigned to Instances interfaces are always private.</a:t>
            </a:r>
          </a:p>
          <a:p>
            <a:pPr algn="just"/>
            <a:endParaRPr lang="en-AU" dirty="0">
              <a:solidFill>
                <a:srgbClr val="333333"/>
              </a:solidFill>
              <a:latin typeface="AmazonEmber"/>
            </a:endParaRPr>
          </a:p>
          <a:p>
            <a:pPr algn="just"/>
            <a:r>
              <a:rPr lang="en-AU" b="1" i="0" dirty="0">
                <a:solidFill>
                  <a:srgbClr val="333333"/>
                </a:solidFill>
                <a:effectLst/>
                <a:latin typeface="AmazonEmber"/>
              </a:rPr>
              <a:t>Public subnet </a:t>
            </a:r>
            <a:r>
              <a:rPr lang="en-AU" b="0" i="0" dirty="0">
                <a:solidFill>
                  <a:srgbClr val="333333"/>
                </a:solidFill>
                <a:effectLst/>
                <a:latin typeface="AmazonEmber"/>
              </a:rPr>
              <a:t>has </a:t>
            </a:r>
            <a:r>
              <a:rPr lang="en-AU" b="1" i="0" dirty="0">
                <a:solidFill>
                  <a:srgbClr val="333333"/>
                </a:solidFill>
                <a:effectLst/>
                <a:latin typeface="AmazonEmber"/>
              </a:rPr>
              <a:t>Internet GW</a:t>
            </a:r>
            <a:endParaRPr lang="en-AU" dirty="0">
              <a:solidFill>
                <a:srgbClr val="333333"/>
              </a:solidFill>
              <a:latin typeface="AmazonEmber"/>
            </a:endParaRPr>
          </a:p>
          <a:p>
            <a:pPr algn="just"/>
            <a:r>
              <a:rPr lang="en-AU" dirty="0">
                <a:solidFill>
                  <a:srgbClr val="333333"/>
                </a:solidFill>
                <a:latin typeface="AmazonEmber"/>
              </a:rPr>
              <a:t>which is AWS logical construct providing access to Internet. AWS builds </a:t>
            </a:r>
            <a:r>
              <a:rPr lang="en-AU" b="1" dirty="0">
                <a:solidFill>
                  <a:srgbClr val="333333"/>
                </a:solidFill>
                <a:latin typeface="AmazonEmber"/>
              </a:rPr>
              <a:t>one-to-one NAT </a:t>
            </a:r>
            <a:r>
              <a:rPr lang="en-AU" dirty="0">
                <a:solidFill>
                  <a:srgbClr val="333333"/>
                </a:solidFill>
                <a:latin typeface="AmazonEmber"/>
              </a:rPr>
              <a:t>to associate Instance interface IP to Public IP addresses (aka Elastic IPs)</a:t>
            </a:r>
          </a:p>
          <a:p>
            <a:pPr algn="just"/>
            <a:endParaRPr lang="en-AU" dirty="0">
              <a:solidFill>
                <a:srgbClr val="333333"/>
              </a:solidFill>
              <a:latin typeface="AmazonEmber"/>
            </a:endParaRPr>
          </a:p>
          <a:p>
            <a:pPr algn="just"/>
            <a:r>
              <a:rPr lang="en-AU" b="1" dirty="0">
                <a:solidFill>
                  <a:srgbClr val="333333"/>
                </a:solidFill>
                <a:latin typeface="AmazonEmber"/>
              </a:rPr>
              <a:t>Private subnets </a:t>
            </a:r>
            <a:r>
              <a:rPr lang="en-AU" dirty="0">
                <a:solidFill>
                  <a:srgbClr val="333333"/>
                </a:solidFill>
                <a:latin typeface="AmazonEmber"/>
              </a:rPr>
              <a:t>have no Internet GW, so there is no 1-1 NAT and direct access to/from Internet. Instances have to use </a:t>
            </a:r>
            <a:r>
              <a:rPr lang="en-AU" dirty="0">
                <a:solidFill>
                  <a:schemeClr val="accent1"/>
                </a:solidFill>
                <a:latin typeface="AmazonEmber"/>
              </a:rPr>
              <a:t>NAT gateway </a:t>
            </a:r>
            <a:r>
              <a:rPr lang="en-AU" dirty="0">
                <a:solidFill>
                  <a:srgbClr val="333333"/>
                </a:solidFill>
                <a:latin typeface="AmazonEmber"/>
              </a:rPr>
              <a:t>(AWS Managed) or any Instance providing NAT or proxy services (firewall running as a VM, for example). </a:t>
            </a:r>
          </a:p>
          <a:p>
            <a:pPr algn="just"/>
            <a:r>
              <a:rPr lang="en-AU" dirty="0">
                <a:solidFill>
                  <a:srgbClr val="333333"/>
                </a:solidFill>
                <a:latin typeface="AmazonEmber"/>
              </a:rPr>
              <a:t>Note these NAT instances should have EIP, so be in located a Public subnet.</a:t>
            </a:r>
          </a:p>
          <a:p>
            <a:pPr algn="just"/>
            <a:r>
              <a:rPr lang="en-AU" b="1" dirty="0">
                <a:solidFill>
                  <a:srgbClr val="333333"/>
                </a:solidFill>
                <a:latin typeface="AmazonEmber"/>
              </a:rPr>
              <a:t>Note: NAT Gateway is billed per hour and not included in free tier.</a:t>
            </a:r>
          </a:p>
        </p:txBody>
      </p:sp>
      <p:pic>
        <p:nvPicPr>
          <p:cNvPr id="5" name="Picture 4" descr="Screen Clipping">
            <a:extLst>
              <a:ext uri="{FF2B5EF4-FFF2-40B4-BE49-F238E27FC236}">
                <a16:creationId xmlns:a16="http://schemas.microsoft.com/office/drawing/2014/main" id="{3F3FEE82-01B7-4CEA-A761-1B54183330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0474"/>
            <a:ext cx="7140559" cy="5265876"/>
          </a:xfrm>
          <a:prstGeom prst="rect">
            <a:avLst/>
          </a:prstGeom>
        </p:spPr>
      </p:pic>
      <p:sp>
        <p:nvSpPr>
          <p:cNvPr id="6" name="Slide Number Placeholder 5">
            <a:extLst>
              <a:ext uri="{FF2B5EF4-FFF2-40B4-BE49-F238E27FC236}">
                <a16:creationId xmlns:a16="http://schemas.microsoft.com/office/drawing/2014/main" id="{E0D00404-17E0-4952-B624-6FF1815F1AA1}"/>
              </a:ext>
            </a:extLst>
          </p:cNvPr>
          <p:cNvSpPr>
            <a:spLocks noGrp="1"/>
          </p:cNvSpPr>
          <p:nvPr>
            <p:ph type="sldNum" sz="quarter" idx="12"/>
          </p:nvPr>
        </p:nvSpPr>
        <p:spPr/>
        <p:txBody>
          <a:bodyPr/>
          <a:lstStyle/>
          <a:p>
            <a:fld id="{D4FFE21C-B928-476D-8C5A-1604AFE4F720}" type="slidenum">
              <a:rPr lang="en-AU" smtClean="0"/>
              <a:t>17</a:t>
            </a:fld>
            <a:endParaRPr lang="en-AU"/>
          </a:p>
        </p:txBody>
      </p:sp>
    </p:spTree>
    <p:extLst>
      <p:ext uri="{BB962C8B-B14F-4D97-AF65-F5344CB8AC3E}">
        <p14:creationId xmlns:p14="http://schemas.microsoft.com/office/powerpoint/2010/main" val="32279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0B1FF-F169-48E8-9B28-A2E55D204F89}"/>
              </a:ext>
            </a:extLst>
          </p:cNvPr>
          <p:cNvSpPr>
            <a:spLocks noGrp="1"/>
          </p:cNvSpPr>
          <p:nvPr>
            <p:ph type="title"/>
          </p:nvPr>
        </p:nvSpPr>
        <p:spPr>
          <a:xfrm>
            <a:off x="838200" y="365126"/>
            <a:ext cx="10515600" cy="851116"/>
          </a:xfrm>
        </p:spPr>
        <p:txBody>
          <a:bodyPr>
            <a:normAutofit fontScale="90000"/>
          </a:bodyPr>
          <a:lstStyle/>
          <a:p>
            <a:r>
              <a:rPr lang="en-US" dirty="0"/>
              <a:t>Networking Building Blocks</a:t>
            </a:r>
            <a:br>
              <a:rPr lang="en-US" dirty="0"/>
            </a:br>
            <a:r>
              <a:rPr lang="en-US" sz="2200" dirty="0">
                <a:solidFill>
                  <a:schemeClr val="accent1">
                    <a:alpha val="99000"/>
                  </a:schemeClr>
                </a:solidFill>
                <a:latin typeface="Arial"/>
                <a:cs typeface="Arial"/>
              </a:rPr>
              <a:t>Elastic Network Interfaces</a:t>
            </a:r>
            <a:endParaRPr lang="en-AU" dirty="0"/>
          </a:p>
        </p:txBody>
      </p:sp>
      <p:pic>
        <p:nvPicPr>
          <p:cNvPr id="15362" name="Picture 2" descr="Image result for aws eni palo alto">
            <a:extLst>
              <a:ext uri="{FF2B5EF4-FFF2-40B4-BE49-F238E27FC236}">
                <a16:creationId xmlns:a16="http://schemas.microsoft.com/office/drawing/2014/main" id="{F40A902C-EBB4-433B-BC81-7D7E005B17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16242"/>
            <a:ext cx="4800600" cy="54864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1EAFED8-2FF4-44DE-9A0C-6DA7FC09C89A}"/>
              </a:ext>
            </a:extLst>
          </p:cNvPr>
          <p:cNvSpPr/>
          <p:nvPr/>
        </p:nvSpPr>
        <p:spPr>
          <a:xfrm>
            <a:off x="6388904" y="1107278"/>
            <a:ext cx="4964896" cy="5078313"/>
          </a:xfrm>
          <a:prstGeom prst="rect">
            <a:avLst/>
          </a:prstGeom>
        </p:spPr>
        <p:txBody>
          <a:bodyPr wrap="square">
            <a:spAutoFit/>
          </a:bodyPr>
          <a:lstStyle/>
          <a:p>
            <a:r>
              <a:rPr lang="en-AU" dirty="0"/>
              <a:t>Elastic network interface (ENI) that moves between two or more instances is similar to VIP. This is also called a </a:t>
            </a:r>
            <a:r>
              <a:rPr lang="en-AU" i="1" dirty="0"/>
              <a:t>floating ENI.</a:t>
            </a:r>
          </a:p>
          <a:p>
            <a:endParaRPr lang="en-AU" i="1" dirty="0"/>
          </a:p>
          <a:p>
            <a:r>
              <a:rPr lang="en-AU" dirty="0"/>
              <a:t>Elastic network interfaces can be used to provide failover between FW instances.</a:t>
            </a:r>
          </a:p>
          <a:p>
            <a:endParaRPr lang="en-AU" i="1" dirty="0"/>
          </a:p>
          <a:p>
            <a:r>
              <a:rPr lang="en-AU" i="1" dirty="0"/>
              <a:t>From Palo Alto documentation:</a:t>
            </a:r>
          </a:p>
          <a:p>
            <a:pPr algn="just"/>
            <a:r>
              <a:rPr lang="en-AU" dirty="0"/>
              <a:t>When the passive peer detects this failure it becomes active and triggers API calls to the AWS infrastructure to move all the </a:t>
            </a:r>
            <a:r>
              <a:rPr lang="en-AU" dirty="0" err="1"/>
              <a:t>dataplane</a:t>
            </a:r>
            <a:r>
              <a:rPr lang="en-AU" dirty="0"/>
              <a:t> interfaces (ENIs) from the failed peer to itself.</a:t>
            </a:r>
          </a:p>
          <a:p>
            <a:endParaRPr lang="en-AU" i="1" dirty="0"/>
          </a:p>
          <a:p>
            <a:pPr algn="just"/>
            <a:r>
              <a:rPr lang="en-AU" dirty="0" err="1"/>
              <a:t>Cloudwatch</a:t>
            </a:r>
            <a:r>
              <a:rPr lang="en-AU" dirty="0"/>
              <a:t> can also trigger Lambda functions to move ENIs between instances.</a:t>
            </a:r>
          </a:p>
          <a:p>
            <a:endParaRPr lang="en-AU" dirty="0"/>
          </a:p>
          <a:p>
            <a:r>
              <a:rPr lang="en-AU" dirty="0"/>
              <a:t>Also consider alternative designs (such as Load balancers)</a:t>
            </a:r>
          </a:p>
        </p:txBody>
      </p:sp>
      <p:sp>
        <p:nvSpPr>
          <p:cNvPr id="3" name="Slide Number Placeholder 2">
            <a:extLst>
              <a:ext uri="{FF2B5EF4-FFF2-40B4-BE49-F238E27FC236}">
                <a16:creationId xmlns:a16="http://schemas.microsoft.com/office/drawing/2014/main" id="{15169607-C637-4F54-A591-26179F4E0A75}"/>
              </a:ext>
            </a:extLst>
          </p:cNvPr>
          <p:cNvSpPr>
            <a:spLocks noGrp="1"/>
          </p:cNvSpPr>
          <p:nvPr>
            <p:ph type="sldNum" sz="quarter" idx="12"/>
          </p:nvPr>
        </p:nvSpPr>
        <p:spPr/>
        <p:txBody>
          <a:bodyPr/>
          <a:lstStyle/>
          <a:p>
            <a:fld id="{D4FFE21C-B928-476D-8C5A-1604AFE4F720}" type="slidenum">
              <a:rPr lang="en-AU" smtClean="0"/>
              <a:t>18</a:t>
            </a:fld>
            <a:endParaRPr lang="en-AU"/>
          </a:p>
        </p:txBody>
      </p:sp>
    </p:spTree>
    <p:extLst>
      <p:ext uri="{BB962C8B-B14F-4D97-AF65-F5344CB8AC3E}">
        <p14:creationId xmlns:p14="http://schemas.microsoft.com/office/powerpoint/2010/main" val="2921848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36BB3-0B33-4D22-9100-A033E06F442E}"/>
              </a:ext>
            </a:extLst>
          </p:cNvPr>
          <p:cNvSpPr>
            <a:spLocks noGrp="1"/>
          </p:cNvSpPr>
          <p:nvPr>
            <p:ph type="title"/>
          </p:nvPr>
        </p:nvSpPr>
        <p:spPr>
          <a:xfrm>
            <a:off x="838200" y="365124"/>
            <a:ext cx="10515600" cy="682440"/>
          </a:xfrm>
        </p:spPr>
        <p:txBody>
          <a:bodyPr>
            <a:normAutofit fontScale="90000"/>
          </a:bodyPr>
          <a:lstStyle/>
          <a:p>
            <a:r>
              <a:rPr lang="en-AU" dirty="0"/>
              <a:t> </a:t>
            </a:r>
          </a:p>
        </p:txBody>
      </p:sp>
      <p:pic>
        <p:nvPicPr>
          <p:cNvPr id="18434" name="Picture 2" descr="HAinAWS.png">
            <a:extLst>
              <a:ext uri="{FF2B5EF4-FFF2-40B4-BE49-F238E27FC236}">
                <a16:creationId xmlns:a16="http://schemas.microsoft.com/office/drawing/2014/main" id="{0B40DA52-BF07-4813-B3A9-E4851A2C05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616" y="264339"/>
            <a:ext cx="11801383" cy="545352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C76EBC3-35F1-489D-8643-FE5B80EA0FBC}"/>
              </a:ext>
            </a:extLst>
          </p:cNvPr>
          <p:cNvSpPr/>
          <p:nvPr/>
        </p:nvSpPr>
        <p:spPr>
          <a:xfrm>
            <a:off x="313678" y="6175717"/>
            <a:ext cx="11564644" cy="461665"/>
          </a:xfrm>
          <a:prstGeom prst="rect">
            <a:avLst/>
          </a:prstGeom>
        </p:spPr>
        <p:txBody>
          <a:bodyPr wrap="square">
            <a:spAutoFit/>
          </a:bodyPr>
          <a:lstStyle/>
          <a:p>
            <a:r>
              <a:rPr lang="en-AU" sz="1200" dirty="0"/>
              <a:t>https://docs.paloaltonetworks.com/vm-series/9-0/vm-series-deployment/set-up-the-vm-series-firewall-on-aws/high-availability-for-vm-series-firewall-on-aws/overview-of-ha-on-aws.html</a:t>
            </a:r>
          </a:p>
        </p:txBody>
      </p:sp>
      <p:sp>
        <p:nvSpPr>
          <p:cNvPr id="6" name="Title 1">
            <a:extLst>
              <a:ext uri="{FF2B5EF4-FFF2-40B4-BE49-F238E27FC236}">
                <a16:creationId xmlns:a16="http://schemas.microsoft.com/office/drawing/2014/main" id="{0C3D74E3-94BB-485E-BA0A-9F5E6D3175B5}"/>
              </a:ext>
            </a:extLst>
          </p:cNvPr>
          <p:cNvSpPr txBox="1">
            <a:spLocks/>
          </p:cNvSpPr>
          <p:nvPr/>
        </p:nvSpPr>
        <p:spPr>
          <a:xfrm>
            <a:off x="6915704" y="365126"/>
            <a:ext cx="4438095" cy="851116"/>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Palo VM series failover</a:t>
            </a:r>
            <a:endParaRPr lang="en-AU" dirty="0"/>
          </a:p>
        </p:txBody>
      </p:sp>
      <p:sp>
        <p:nvSpPr>
          <p:cNvPr id="5" name="Slide Number Placeholder 4">
            <a:extLst>
              <a:ext uri="{FF2B5EF4-FFF2-40B4-BE49-F238E27FC236}">
                <a16:creationId xmlns:a16="http://schemas.microsoft.com/office/drawing/2014/main" id="{12BEFFF2-6B44-48E6-BE7A-F44F689B20DE}"/>
              </a:ext>
            </a:extLst>
          </p:cNvPr>
          <p:cNvSpPr>
            <a:spLocks noGrp="1"/>
          </p:cNvSpPr>
          <p:nvPr>
            <p:ph type="sldNum" sz="quarter" idx="12"/>
          </p:nvPr>
        </p:nvSpPr>
        <p:spPr/>
        <p:txBody>
          <a:bodyPr/>
          <a:lstStyle/>
          <a:p>
            <a:fld id="{D4FFE21C-B928-476D-8C5A-1604AFE4F720}" type="slidenum">
              <a:rPr lang="en-AU" smtClean="0"/>
              <a:t>19</a:t>
            </a:fld>
            <a:endParaRPr lang="en-AU"/>
          </a:p>
        </p:txBody>
      </p:sp>
    </p:spTree>
    <p:extLst>
      <p:ext uri="{BB962C8B-B14F-4D97-AF65-F5344CB8AC3E}">
        <p14:creationId xmlns:p14="http://schemas.microsoft.com/office/powerpoint/2010/main" val="147364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8525" y="2503669"/>
            <a:ext cx="10857392" cy="1362075"/>
          </a:xfrm>
        </p:spPr>
        <p:txBody>
          <a:bodyPr/>
          <a:lstStyle/>
          <a:p>
            <a:r>
              <a:rPr lang="en-US" dirty="0"/>
              <a:t>Networking in AWS</a:t>
            </a:r>
          </a:p>
        </p:txBody>
      </p:sp>
      <p:sp>
        <p:nvSpPr>
          <p:cNvPr id="3" name="Rectangle 2">
            <a:extLst>
              <a:ext uri="{FF2B5EF4-FFF2-40B4-BE49-F238E27FC236}">
                <a16:creationId xmlns:a16="http://schemas.microsoft.com/office/drawing/2014/main" id="{EE9F095E-0B36-48BA-A657-B5E85B324708}"/>
              </a:ext>
            </a:extLst>
          </p:cNvPr>
          <p:cNvSpPr/>
          <p:nvPr/>
        </p:nvSpPr>
        <p:spPr>
          <a:xfrm>
            <a:off x="528524" y="4376586"/>
            <a:ext cx="11100491" cy="830997"/>
          </a:xfrm>
          <a:prstGeom prst="rect">
            <a:avLst/>
          </a:prstGeom>
        </p:spPr>
        <p:txBody>
          <a:bodyPr wrap="square">
            <a:spAutoFit/>
          </a:bodyPr>
          <a:lstStyle/>
          <a:p>
            <a:pPr algn="just"/>
            <a:r>
              <a:rPr lang="en-AU" sz="2400" dirty="0"/>
              <a:t>This presentation tries to explain AWS networking concepts and differences between traditional Datacentre and Public Cloud networks.</a:t>
            </a:r>
          </a:p>
        </p:txBody>
      </p:sp>
      <p:sp>
        <p:nvSpPr>
          <p:cNvPr id="5" name="AutoShape 4" descr="Image result for basis networks logo">
            <a:extLst>
              <a:ext uri="{FF2B5EF4-FFF2-40B4-BE49-F238E27FC236}">
                <a16:creationId xmlns:a16="http://schemas.microsoft.com/office/drawing/2014/main" id="{EC437564-32B4-4750-B720-AFA40408A146}"/>
              </a:ext>
            </a:extLst>
          </p:cNvPr>
          <p:cNvSpPr>
            <a:spLocks noChangeAspect="1" noChangeArrowheads="1"/>
          </p:cNvSpPr>
          <p:nvPr/>
        </p:nvSpPr>
        <p:spPr bwMode="auto">
          <a:xfrm>
            <a:off x="5943599" y="3276599"/>
            <a:ext cx="1048871" cy="104887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9" name="Picture 8">
            <a:extLst>
              <a:ext uri="{FF2B5EF4-FFF2-40B4-BE49-F238E27FC236}">
                <a16:creationId xmlns:a16="http://schemas.microsoft.com/office/drawing/2014/main" id="{AB72E4DF-E531-4CDB-9E7E-214A2C24B5E9}"/>
              </a:ext>
            </a:extLst>
          </p:cNvPr>
          <p:cNvPicPr>
            <a:picLocks noChangeAspect="1"/>
          </p:cNvPicPr>
          <p:nvPr/>
        </p:nvPicPr>
        <p:blipFill>
          <a:blip r:embed="rId3"/>
          <a:stretch>
            <a:fillRect/>
          </a:stretch>
        </p:blipFill>
        <p:spPr>
          <a:xfrm>
            <a:off x="8780704" y="590898"/>
            <a:ext cx="2762250" cy="1657350"/>
          </a:xfrm>
          <a:prstGeom prst="rect">
            <a:avLst/>
          </a:prstGeom>
        </p:spPr>
      </p:pic>
    </p:spTree>
    <p:extLst>
      <p:ext uri="{BB962C8B-B14F-4D97-AF65-F5344CB8AC3E}">
        <p14:creationId xmlns:p14="http://schemas.microsoft.com/office/powerpoint/2010/main" val="3897883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7889D-7BF8-4D34-93CC-784B68FC0BA0}"/>
              </a:ext>
            </a:extLst>
          </p:cNvPr>
          <p:cNvSpPr>
            <a:spLocks noGrp="1"/>
          </p:cNvSpPr>
          <p:nvPr>
            <p:ph type="title"/>
          </p:nvPr>
        </p:nvSpPr>
        <p:spPr>
          <a:xfrm>
            <a:off x="838200" y="365126"/>
            <a:ext cx="10515600" cy="1064180"/>
          </a:xfrm>
        </p:spPr>
        <p:txBody>
          <a:bodyPr/>
          <a:lstStyle/>
          <a:p>
            <a:r>
              <a:rPr lang="en-US" dirty="0"/>
              <a:t>Networking Building Blocks</a:t>
            </a:r>
            <a:br>
              <a:rPr lang="en-US" dirty="0"/>
            </a:br>
            <a:r>
              <a:rPr lang="en-US" sz="2200" dirty="0">
                <a:solidFill>
                  <a:schemeClr val="accent1">
                    <a:alpha val="99000"/>
                  </a:schemeClr>
                </a:solidFill>
                <a:latin typeface="Arial"/>
                <a:cs typeface="Arial"/>
              </a:rPr>
              <a:t>VPC Endpoints</a:t>
            </a:r>
            <a:endParaRPr lang="en-AU" dirty="0"/>
          </a:p>
        </p:txBody>
      </p:sp>
      <p:sp>
        <p:nvSpPr>
          <p:cNvPr id="3" name="Rectangle 2">
            <a:extLst>
              <a:ext uri="{FF2B5EF4-FFF2-40B4-BE49-F238E27FC236}">
                <a16:creationId xmlns:a16="http://schemas.microsoft.com/office/drawing/2014/main" id="{FF2174C2-984F-4BF0-B123-1C8BB4464E1E}"/>
              </a:ext>
            </a:extLst>
          </p:cNvPr>
          <p:cNvSpPr/>
          <p:nvPr/>
        </p:nvSpPr>
        <p:spPr>
          <a:xfrm>
            <a:off x="7346413" y="521351"/>
            <a:ext cx="4442908" cy="5909310"/>
          </a:xfrm>
          <a:prstGeom prst="rect">
            <a:avLst/>
          </a:prstGeom>
        </p:spPr>
        <p:txBody>
          <a:bodyPr wrap="square">
            <a:spAutoFit/>
          </a:bodyPr>
          <a:lstStyle/>
          <a:p>
            <a:r>
              <a:rPr lang="en-AU" b="0" i="0" dirty="0">
                <a:solidFill>
                  <a:srgbClr val="333333"/>
                </a:solidFill>
                <a:effectLst/>
                <a:latin typeface="AmazonEmber"/>
              </a:rPr>
              <a:t>All AWS SaaS and PaaS services have </a:t>
            </a:r>
            <a:r>
              <a:rPr lang="en-AU" b="1" i="0" dirty="0">
                <a:solidFill>
                  <a:srgbClr val="333333"/>
                </a:solidFill>
                <a:effectLst/>
                <a:latin typeface="AmazonEmber"/>
              </a:rPr>
              <a:t>public IP addressing</a:t>
            </a:r>
            <a:r>
              <a:rPr lang="en-AU" b="0" i="0" dirty="0">
                <a:solidFill>
                  <a:srgbClr val="333333"/>
                </a:solidFill>
                <a:effectLst/>
                <a:latin typeface="AmazonEmber"/>
              </a:rPr>
              <a:t>, so your instances, even located in Private subnets should have Internet access to consume them.</a:t>
            </a:r>
          </a:p>
          <a:p>
            <a:endParaRPr lang="en-AU" b="0" i="0" dirty="0">
              <a:solidFill>
                <a:srgbClr val="333333"/>
              </a:solidFill>
              <a:effectLst/>
              <a:latin typeface="AmazonEmber"/>
            </a:endParaRPr>
          </a:p>
          <a:p>
            <a:r>
              <a:rPr lang="en-AU" i="0" dirty="0">
                <a:solidFill>
                  <a:srgbClr val="333333"/>
                </a:solidFill>
                <a:effectLst/>
                <a:latin typeface="AmazonEmber"/>
              </a:rPr>
              <a:t>From security perspective it is not always allowed.</a:t>
            </a:r>
          </a:p>
          <a:p>
            <a:endParaRPr lang="en-AU" dirty="0">
              <a:solidFill>
                <a:srgbClr val="333333"/>
              </a:solidFill>
              <a:latin typeface="AmazonEmber"/>
            </a:endParaRPr>
          </a:p>
          <a:p>
            <a:r>
              <a:rPr lang="en-AU" i="0" dirty="0">
                <a:solidFill>
                  <a:srgbClr val="333333"/>
                </a:solidFill>
                <a:effectLst/>
                <a:latin typeface="AmazonEmber"/>
              </a:rPr>
              <a:t>Solution – </a:t>
            </a:r>
            <a:r>
              <a:rPr lang="en-AU" b="1" i="0" dirty="0">
                <a:solidFill>
                  <a:srgbClr val="333333"/>
                </a:solidFill>
                <a:effectLst/>
                <a:latin typeface="AmazonEmber"/>
              </a:rPr>
              <a:t>VPC endpoints</a:t>
            </a:r>
          </a:p>
          <a:p>
            <a:endParaRPr lang="en-AU" b="1" i="0" dirty="0">
              <a:solidFill>
                <a:srgbClr val="333333"/>
              </a:solidFill>
              <a:effectLst/>
              <a:latin typeface="AmazonEmber"/>
            </a:endParaRPr>
          </a:p>
          <a:p>
            <a:r>
              <a:rPr lang="en-AU" dirty="0">
                <a:solidFill>
                  <a:srgbClr val="333333"/>
                </a:solidFill>
                <a:latin typeface="AmazonEmber"/>
              </a:rPr>
              <a:t>D</a:t>
            </a:r>
            <a:r>
              <a:rPr lang="en-AU" i="0" dirty="0">
                <a:solidFill>
                  <a:srgbClr val="333333"/>
                </a:solidFill>
                <a:effectLst/>
                <a:latin typeface="AmazonEmber"/>
              </a:rPr>
              <a:t>irect connectivity </a:t>
            </a:r>
            <a:r>
              <a:rPr lang="en-AU" dirty="0"/>
              <a:t>to AWS without requiring an internet gateway, NAT device, etc. </a:t>
            </a:r>
          </a:p>
          <a:p>
            <a:endParaRPr lang="en-AU" dirty="0"/>
          </a:p>
          <a:p>
            <a:pPr algn="just"/>
            <a:r>
              <a:rPr lang="en-AU" dirty="0"/>
              <a:t>Kind of “shortcut” to AWS from VPC. Traffic between VPC and the other service does not leave the Amazon network, so it is more like a private “datacentre”.</a:t>
            </a:r>
          </a:p>
          <a:p>
            <a:pPr algn="just"/>
            <a:endParaRPr lang="en-AU" i="0" dirty="0">
              <a:solidFill>
                <a:srgbClr val="333333"/>
              </a:solidFill>
              <a:effectLst/>
              <a:latin typeface="AmazonEmber"/>
            </a:endParaRPr>
          </a:p>
          <a:p>
            <a:pPr algn="just"/>
            <a:r>
              <a:rPr lang="en-AU" dirty="0">
                <a:solidFill>
                  <a:srgbClr val="333333"/>
                </a:solidFill>
                <a:latin typeface="AmazonEmber"/>
              </a:rPr>
              <a:t>Two types of VPC endpoints – Gateway and Interface, depending on AWS service.</a:t>
            </a:r>
          </a:p>
          <a:p>
            <a:endParaRPr lang="en-AU" i="0" dirty="0">
              <a:solidFill>
                <a:srgbClr val="333333"/>
              </a:solidFill>
              <a:effectLst/>
              <a:latin typeface="AmazonEmber"/>
            </a:endParaRPr>
          </a:p>
        </p:txBody>
      </p:sp>
      <p:pic>
        <p:nvPicPr>
          <p:cNvPr id="13314" name="Picture 2" descr="Image result for aws vpc endpoints">
            <a:extLst>
              <a:ext uri="{FF2B5EF4-FFF2-40B4-BE49-F238E27FC236}">
                <a16:creationId xmlns:a16="http://schemas.microsoft.com/office/drawing/2014/main" id="{361DBA5D-926B-4499-A423-0D8139A6A3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679" y="1317649"/>
            <a:ext cx="6181202" cy="519610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0CDA43E-EC7D-45CB-AFDC-3BB13DCC8D1F}"/>
              </a:ext>
            </a:extLst>
          </p:cNvPr>
          <p:cNvSpPr>
            <a:spLocks noGrp="1"/>
          </p:cNvSpPr>
          <p:nvPr>
            <p:ph type="sldNum" sz="quarter" idx="12"/>
          </p:nvPr>
        </p:nvSpPr>
        <p:spPr/>
        <p:txBody>
          <a:bodyPr/>
          <a:lstStyle/>
          <a:p>
            <a:fld id="{D4FFE21C-B928-476D-8C5A-1604AFE4F720}" type="slidenum">
              <a:rPr lang="en-AU" smtClean="0"/>
              <a:t>20</a:t>
            </a:fld>
            <a:endParaRPr lang="en-AU"/>
          </a:p>
        </p:txBody>
      </p:sp>
    </p:spTree>
    <p:extLst>
      <p:ext uri="{BB962C8B-B14F-4D97-AF65-F5344CB8AC3E}">
        <p14:creationId xmlns:p14="http://schemas.microsoft.com/office/powerpoint/2010/main" val="2524882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0A7E3-7847-4585-9AE6-A76E05DE1BE3}"/>
              </a:ext>
            </a:extLst>
          </p:cNvPr>
          <p:cNvSpPr>
            <a:spLocks noGrp="1"/>
          </p:cNvSpPr>
          <p:nvPr>
            <p:ph type="title"/>
          </p:nvPr>
        </p:nvSpPr>
        <p:spPr/>
        <p:txBody>
          <a:bodyPr/>
          <a:lstStyle/>
          <a:p>
            <a:endParaRPr lang="en-AU"/>
          </a:p>
        </p:txBody>
      </p:sp>
      <p:pic>
        <p:nvPicPr>
          <p:cNvPr id="4" name="Picture 3" descr="Screen Clipping">
            <a:extLst>
              <a:ext uri="{FF2B5EF4-FFF2-40B4-BE49-F238E27FC236}">
                <a16:creationId xmlns:a16="http://schemas.microsoft.com/office/drawing/2014/main" id="{51BF2674-32FB-4B65-95D4-31E232FB97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701" y="257791"/>
            <a:ext cx="10857082" cy="6304373"/>
          </a:xfrm>
          <a:prstGeom prst="rect">
            <a:avLst/>
          </a:prstGeom>
        </p:spPr>
      </p:pic>
      <p:sp>
        <p:nvSpPr>
          <p:cNvPr id="5" name="Slide Number Placeholder 4">
            <a:extLst>
              <a:ext uri="{FF2B5EF4-FFF2-40B4-BE49-F238E27FC236}">
                <a16:creationId xmlns:a16="http://schemas.microsoft.com/office/drawing/2014/main" id="{35F38C22-CA40-4F1F-864D-86AE23F7E289}"/>
              </a:ext>
            </a:extLst>
          </p:cNvPr>
          <p:cNvSpPr>
            <a:spLocks noGrp="1"/>
          </p:cNvSpPr>
          <p:nvPr>
            <p:ph type="sldNum" sz="quarter" idx="12"/>
          </p:nvPr>
        </p:nvSpPr>
        <p:spPr/>
        <p:txBody>
          <a:bodyPr/>
          <a:lstStyle/>
          <a:p>
            <a:fld id="{D4FFE21C-B928-476D-8C5A-1604AFE4F720}" type="slidenum">
              <a:rPr lang="en-AU" smtClean="0"/>
              <a:t>21</a:t>
            </a:fld>
            <a:endParaRPr lang="en-AU"/>
          </a:p>
        </p:txBody>
      </p:sp>
    </p:spTree>
    <p:extLst>
      <p:ext uri="{BB962C8B-B14F-4D97-AF65-F5344CB8AC3E}">
        <p14:creationId xmlns:p14="http://schemas.microsoft.com/office/powerpoint/2010/main" val="3852303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79DC8-CCF9-47A7-BC2E-987B3569E0B8}"/>
              </a:ext>
            </a:extLst>
          </p:cNvPr>
          <p:cNvSpPr>
            <a:spLocks noGrp="1"/>
          </p:cNvSpPr>
          <p:nvPr>
            <p:ph type="title"/>
          </p:nvPr>
        </p:nvSpPr>
        <p:spPr>
          <a:xfrm>
            <a:off x="501410" y="89881"/>
            <a:ext cx="10515600" cy="850489"/>
          </a:xfrm>
        </p:spPr>
        <p:txBody>
          <a:bodyPr>
            <a:normAutofit/>
          </a:bodyPr>
          <a:lstStyle/>
          <a:p>
            <a:r>
              <a:rPr lang="en-AU" sz="3600" dirty="0"/>
              <a:t>Gateway VPC endpoint</a:t>
            </a:r>
          </a:p>
        </p:txBody>
      </p:sp>
      <p:sp>
        <p:nvSpPr>
          <p:cNvPr id="3" name="Rectangle 2">
            <a:extLst>
              <a:ext uri="{FF2B5EF4-FFF2-40B4-BE49-F238E27FC236}">
                <a16:creationId xmlns:a16="http://schemas.microsoft.com/office/drawing/2014/main" id="{95C65246-1A21-41A2-B39C-04762A7A971C}"/>
              </a:ext>
            </a:extLst>
          </p:cNvPr>
          <p:cNvSpPr/>
          <p:nvPr/>
        </p:nvSpPr>
        <p:spPr>
          <a:xfrm>
            <a:off x="9014907" y="932119"/>
            <a:ext cx="3036061" cy="5170646"/>
          </a:xfrm>
          <a:prstGeom prst="rect">
            <a:avLst/>
          </a:prstGeom>
        </p:spPr>
        <p:txBody>
          <a:bodyPr wrap="square">
            <a:spAutoFit/>
          </a:bodyPr>
          <a:lstStyle/>
          <a:p>
            <a:r>
              <a:rPr lang="en-AU" sz="2400" dirty="0">
                <a:solidFill>
                  <a:srgbClr val="333333"/>
                </a:solidFill>
                <a:latin typeface="AmazonEmber"/>
              </a:rPr>
              <a:t>Gateway is a route to a virtual AWS “gateway”</a:t>
            </a:r>
          </a:p>
          <a:p>
            <a:endParaRPr lang="en-AU" sz="2400" dirty="0">
              <a:solidFill>
                <a:srgbClr val="333333"/>
              </a:solidFill>
              <a:latin typeface="AmazonEmber"/>
            </a:endParaRPr>
          </a:p>
          <a:p>
            <a:r>
              <a:rPr lang="en-AU" sz="2400" dirty="0">
                <a:solidFill>
                  <a:srgbClr val="333333"/>
                </a:solidFill>
                <a:latin typeface="AmazonEmber"/>
              </a:rPr>
              <a:t>Destination is a prefix list automatically populated by AWS with network ranges specific to the service.</a:t>
            </a:r>
          </a:p>
          <a:p>
            <a:endParaRPr lang="en-AU" sz="2400" dirty="0">
              <a:solidFill>
                <a:srgbClr val="333333"/>
              </a:solidFill>
              <a:latin typeface="AmazonEmber"/>
            </a:endParaRPr>
          </a:p>
          <a:p>
            <a:r>
              <a:rPr lang="en-AU" sz="2400" dirty="0">
                <a:solidFill>
                  <a:srgbClr val="333333"/>
                </a:solidFill>
                <a:latin typeface="AmazonEmber"/>
              </a:rPr>
              <a:t>Note blackhole route to </a:t>
            </a:r>
            <a:r>
              <a:rPr lang="en-AU" sz="2400" dirty="0" err="1">
                <a:solidFill>
                  <a:srgbClr val="333333"/>
                </a:solidFill>
                <a:latin typeface="AmazonEmber"/>
              </a:rPr>
              <a:t>igw-xxxx</a:t>
            </a:r>
            <a:r>
              <a:rPr lang="en-AU" sz="2400" dirty="0">
                <a:solidFill>
                  <a:srgbClr val="333333"/>
                </a:solidFill>
                <a:latin typeface="AmazonEmber"/>
              </a:rPr>
              <a:t>. Route pointing to deleted Internet GW</a:t>
            </a:r>
          </a:p>
          <a:p>
            <a:r>
              <a:rPr lang="en-AU" dirty="0">
                <a:solidFill>
                  <a:srgbClr val="333333"/>
                </a:solidFill>
                <a:latin typeface="AmazonEmber"/>
              </a:rPr>
              <a:t> </a:t>
            </a:r>
            <a:endParaRPr lang="en-AU" i="0" dirty="0">
              <a:solidFill>
                <a:srgbClr val="333333"/>
              </a:solidFill>
              <a:effectLst/>
              <a:latin typeface="AmazonEmber"/>
            </a:endParaRPr>
          </a:p>
        </p:txBody>
      </p:sp>
      <p:pic>
        <p:nvPicPr>
          <p:cNvPr id="5" name="Picture 4" descr="Screen Clipping">
            <a:extLst>
              <a:ext uri="{FF2B5EF4-FFF2-40B4-BE49-F238E27FC236}">
                <a16:creationId xmlns:a16="http://schemas.microsoft.com/office/drawing/2014/main" id="{03EE2524-3BC4-487F-85A1-C8C5ED59C1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000" y="940370"/>
            <a:ext cx="8513497" cy="5342321"/>
          </a:xfrm>
          <a:prstGeom prst="rect">
            <a:avLst/>
          </a:prstGeom>
        </p:spPr>
      </p:pic>
      <p:sp>
        <p:nvSpPr>
          <p:cNvPr id="6" name="Slide Number Placeholder 5">
            <a:extLst>
              <a:ext uri="{FF2B5EF4-FFF2-40B4-BE49-F238E27FC236}">
                <a16:creationId xmlns:a16="http://schemas.microsoft.com/office/drawing/2014/main" id="{55BCB0B5-82E2-4C35-869C-7D446EA2C455}"/>
              </a:ext>
            </a:extLst>
          </p:cNvPr>
          <p:cNvSpPr>
            <a:spLocks noGrp="1"/>
          </p:cNvSpPr>
          <p:nvPr>
            <p:ph type="sldNum" sz="quarter" idx="12"/>
          </p:nvPr>
        </p:nvSpPr>
        <p:spPr/>
        <p:txBody>
          <a:bodyPr/>
          <a:lstStyle/>
          <a:p>
            <a:fld id="{D4FFE21C-B928-476D-8C5A-1604AFE4F720}" type="slidenum">
              <a:rPr lang="en-AU" smtClean="0"/>
              <a:t>22</a:t>
            </a:fld>
            <a:endParaRPr lang="en-AU"/>
          </a:p>
        </p:txBody>
      </p:sp>
    </p:spTree>
    <p:extLst>
      <p:ext uri="{BB962C8B-B14F-4D97-AF65-F5344CB8AC3E}">
        <p14:creationId xmlns:p14="http://schemas.microsoft.com/office/powerpoint/2010/main" val="3673877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9731F-6178-4E9A-A11A-4E2E74B78D9C}"/>
              </a:ext>
            </a:extLst>
          </p:cNvPr>
          <p:cNvSpPr>
            <a:spLocks noGrp="1"/>
          </p:cNvSpPr>
          <p:nvPr>
            <p:ph type="title"/>
          </p:nvPr>
        </p:nvSpPr>
        <p:spPr>
          <a:xfrm>
            <a:off x="544497" y="365125"/>
            <a:ext cx="11031985" cy="780093"/>
          </a:xfrm>
        </p:spPr>
        <p:txBody>
          <a:bodyPr>
            <a:noAutofit/>
          </a:bodyPr>
          <a:lstStyle/>
          <a:p>
            <a:r>
              <a:rPr lang="en-AU" sz="3200" dirty="0"/>
              <a:t>Interface VPC Endpoint (also referred as </a:t>
            </a:r>
            <a:r>
              <a:rPr lang="en-AU" sz="3200" dirty="0" err="1"/>
              <a:t>PrivateLink</a:t>
            </a:r>
            <a:r>
              <a:rPr lang="en-AU" sz="3200" dirty="0"/>
              <a:t> endpoint)</a:t>
            </a:r>
          </a:p>
        </p:txBody>
      </p:sp>
      <p:sp>
        <p:nvSpPr>
          <p:cNvPr id="3" name="Rectangle 2">
            <a:extLst>
              <a:ext uri="{FF2B5EF4-FFF2-40B4-BE49-F238E27FC236}">
                <a16:creationId xmlns:a16="http://schemas.microsoft.com/office/drawing/2014/main" id="{6BE1FE41-9B4D-4402-807F-E89AE2F0D1AF}"/>
              </a:ext>
            </a:extLst>
          </p:cNvPr>
          <p:cNvSpPr/>
          <p:nvPr/>
        </p:nvSpPr>
        <p:spPr>
          <a:xfrm>
            <a:off x="544497" y="1292655"/>
            <a:ext cx="11031985" cy="1754326"/>
          </a:xfrm>
          <a:prstGeom prst="rect">
            <a:avLst/>
          </a:prstGeom>
        </p:spPr>
        <p:txBody>
          <a:bodyPr wrap="square">
            <a:spAutoFit/>
          </a:bodyPr>
          <a:lstStyle/>
          <a:p>
            <a:r>
              <a:rPr lang="en-AU" dirty="0"/>
              <a:t>Interface VPC Endpoint looks like a Network interface from other VPC, enabling direct connectivity to the service via private IP addresses. </a:t>
            </a:r>
            <a:r>
              <a:rPr lang="en-AU" dirty="0" err="1"/>
              <a:t>PrivateLink</a:t>
            </a:r>
            <a:r>
              <a:rPr lang="en-AU" dirty="0"/>
              <a:t> provides private SaaS between VPCs.</a:t>
            </a:r>
          </a:p>
          <a:p>
            <a:endParaRPr lang="en-AU" dirty="0"/>
          </a:p>
          <a:p>
            <a:r>
              <a:rPr lang="en-AU" dirty="0"/>
              <a:t>Uses concepts as Client VPC and Provider VPC.</a:t>
            </a:r>
          </a:p>
          <a:p>
            <a:endParaRPr lang="en-AU" dirty="0"/>
          </a:p>
          <a:p>
            <a:r>
              <a:rPr lang="en-AU" dirty="0"/>
              <a:t>Network Load Balancer’s interface from Provider VPC is exposed to Consumer VPC.</a:t>
            </a:r>
          </a:p>
        </p:txBody>
      </p:sp>
      <p:pic>
        <p:nvPicPr>
          <p:cNvPr id="14344" name="Picture 8" descr="privatelink_how-it-works">
            <a:extLst>
              <a:ext uri="{FF2B5EF4-FFF2-40B4-BE49-F238E27FC236}">
                <a16:creationId xmlns:a16="http://schemas.microsoft.com/office/drawing/2014/main" id="{418A0BDB-9EDB-4F9D-9C47-4F7C95A421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1914" y="3194418"/>
            <a:ext cx="8752646" cy="3264997"/>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461FAFB2-AD08-4A63-9978-B53C3E5F15BF}"/>
              </a:ext>
            </a:extLst>
          </p:cNvPr>
          <p:cNvSpPr>
            <a:spLocks noGrp="1"/>
          </p:cNvSpPr>
          <p:nvPr>
            <p:ph type="sldNum" sz="quarter" idx="12"/>
          </p:nvPr>
        </p:nvSpPr>
        <p:spPr/>
        <p:txBody>
          <a:bodyPr/>
          <a:lstStyle/>
          <a:p>
            <a:fld id="{D4FFE21C-B928-476D-8C5A-1604AFE4F720}" type="slidenum">
              <a:rPr lang="en-AU" smtClean="0"/>
              <a:t>23</a:t>
            </a:fld>
            <a:endParaRPr lang="en-AU"/>
          </a:p>
        </p:txBody>
      </p:sp>
    </p:spTree>
    <p:extLst>
      <p:ext uri="{BB962C8B-B14F-4D97-AF65-F5344CB8AC3E}">
        <p14:creationId xmlns:p14="http://schemas.microsoft.com/office/powerpoint/2010/main" val="31662131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F8950-D994-4D02-A375-51C57974FB82}"/>
              </a:ext>
            </a:extLst>
          </p:cNvPr>
          <p:cNvSpPr>
            <a:spLocks noGrp="1"/>
          </p:cNvSpPr>
          <p:nvPr>
            <p:ph type="title"/>
          </p:nvPr>
        </p:nvSpPr>
        <p:spPr>
          <a:xfrm>
            <a:off x="838200" y="365125"/>
            <a:ext cx="10515600" cy="678229"/>
          </a:xfrm>
        </p:spPr>
        <p:txBody>
          <a:bodyPr>
            <a:normAutofit/>
          </a:bodyPr>
          <a:lstStyle/>
          <a:p>
            <a:r>
              <a:rPr lang="en-AU" sz="3200" dirty="0"/>
              <a:t>Example – connecting to Salesforce via </a:t>
            </a:r>
            <a:r>
              <a:rPr lang="en-AU" sz="3200" dirty="0" err="1"/>
              <a:t>PrivateLink</a:t>
            </a:r>
            <a:endParaRPr lang="en-AU" sz="3200" dirty="0"/>
          </a:p>
        </p:txBody>
      </p:sp>
      <p:pic>
        <p:nvPicPr>
          <p:cNvPr id="23554" name="Picture 2" descr="AWS-Salesforce Integration-1.1">
            <a:extLst>
              <a:ext uri="{FF2B5EF4-FFF2-40B4-BE49-F238E27FC236}">
                <a16:creationId xmlns:a16="http://schemas.microsoft.com/office/drawing/2014/main" id="{2CE2EA01-DC40-4070-AC64-164A58236A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1043353"/>
            <a:ext cx="10603523" cy="570273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2C6CFA8C-7CED-4939-AA36-C1687433359E}"/>
              </a:ext>
            </a:extLst>
          </p:cNvPr>
          <p:cNvSpPr>
            <a:spLocks noGrp="1"/>
          </p:cNvSpPr>
          <p:nvPr>
            <p:ph type="sldNum" sz="quarter" idx="12"/>
          </p:nvPr>
        </p:nvSpPr>
        <p:spPr/>
        <p:txBody>
          <a:bodyPr/>
          <a:lstStyle/>
          <a:p>
            <a:fld id="{D4FFE21C-B928-476D-8C5A-1604AFE4F720}" type="slidenum">
              <a:rPr lang="en-AU" smtClean="0"/>
              <a:t>24</a:t>
            </a:fld>
            <a:endParaRPr lang="en-AU"/>
          </a:p>
        </p:txBody>
      </p:sp>
    </p:spTree>
    <p:extLst>
      <p:ext uri="{BB962C8B-B14F-4D97-AF65-F5344CB8AC3E}">
        <p14:creationId xmlns:p14="http://schemas.microsoft.com/office/powerpoint/2010/main" val="6254350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E5F28-8D97-4380-8AD1-8F56A0720B23}"/>
              </a:ext>
            </a:extLst>
          </p:cNvPr>
          <p:cNvSpPr>
            <a:spLocks noGrp="1"/>
          </p:cNvSpPr>
          <p:nvPr>
            <p:ph type="title"/>
          </p:nvPr>
        </p:nvSpPr>
        <p:spPr>
          <a:xfrm>
            <a:off x="584258" y="365125"/>
            <a:ext cx="10992224" cy="520331"/>
          </a:xfrm>
        </p:spPr>
        <p:txBody>
          <a:bodyPr>
            <a:noAutofit/>
          </a:bodyPr>
          <a:lstStyle/>
          <a:p>
            <a:r>
              <a:rPr lang="en-AU" sz="2000" dirty="0"/>
              <a:t>After creating VPC Interface endpoint it appears as a Network interface directly in your subnet with subnet’s IP address:</a:t>
            </a:r>
          </a:p>
        </p:txBody>
      </p:sp>
      <p:pic>
        <p:nvPicPr>
          <p:cNvPr id="3" name="Picture 2" descr="Screen Clipping">
            <a:extLst>
              <a:ext uri="{FF2B5EF4-FFF2-40B4-BE49-F238E27FC236}">
                <a16:creationId xmlns:a16="http://schemas.microsoft.com/office/drawing/2014/main" id="{D9C8137F-1A6B-45BA-826B-27E1947CC5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489" y="1205770"/>
            <a:ext cx="9450696" cy="5652230"/>
          </a:xfrm>
          <a:prstGeom prst="rect">
            <a:avLst/>
          </a:prstGeom>
        </p:spPr>
      </p:pic>
      <p:sp>
        <p:nvSpPr>
          <p:cNvPr id="4" name="Slide Number Placeholder 3">
            <a:extLst>
              <a:ext uri="{FF2B5EF4-FFF2-40B4-BE49-F238E27FC236}">
                <a16:creationId xmlns:a16="http://schemas.microsoft.com/office/drawing/2014/main" id="{42A842BE-3E5A-413D-B06E-DC74034BEF46}"/>
              </a:ext>
            </a:extLst>
          </p:cNvPr>
          <p:cNvSpPr>
            <a:spLocks noGrp="1"/>
          </p:cNvSpPr>
          <p:nvPr>
            <p:ph type="sldNum" sz="quarter" idx="12"/>
          </p:nvPr>
        </p:nvSpPr>
        <p:spPr/>
        <p:txBody>
          <a:bodyPr/>
          <a:lstStyle/>
          <a:p>
            <a:fld id="{D4FFE21C-B928-476D-8C5A-1604AFE4F720}" type="slidenum">
              <a:rPr lang="en-AU" smtClean="0"/>
              <a:t>25</a:t>
            </a:fld>
            <a:endParaRPr lang="en-AU"/>
          </a:p>
        </p:txBody>
      </p:sp>
    </p:spTree>
    <p:extLst>
      <p:ext uri="{BB962C8B-B14F-4D97-AF65-F5344CB8AC3E}">
        <p14:creationId xmlns:p14="http://schemas.microsoft.com/office/powerpoint/2010/main" val="19421868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064D3-5169-4279-8039-9E4E8AAF4630}"/>
              </a:ext>
            </a:extLst>
          </p:cNvPr>
          <p:cNvSpPr>
            <a:spLocks noGrp="1"/>
          </p:cNvSpPr>
          <p:nvPr>
            <p:ph type="title"/>
          </p:nvPr>
        </p:nvSpPr>
        <p:spPr>
          <a:xfrm>
            <a:off x="155182" y="2760135"/>
            <a:ext cx="11732018" cy="888998"/>
          </a:xfrm>
        </p:spPr>
        <p:txBody>
          <a:bodyPr>
            <a:normAutofit fontScale="90000"/>
          </a:bodyPr>
          <a:lstStyle/>
          <a:p>
            <a:r>
              <a:rPr lang="en-AU" dirty="0"/>
              <a:t>Network control:</a:t>
            </a:r>
            <a:br>
              <a:rPr lang="en-AU" dirty="0"/>
            </a:br>
            <a:br>
              <a:rPr lang="en-AU" dirty="0"/>
            </a:br>
            <a:r>
              <a:rPr lang="en-AU" dirty="0"/>
              <a:t>Security Groups</a:t>
            </a:r>
            <a:br>
              <a:rPr lang="en-AU" dirty="0"/>
            </a:br>
            <a:r>
              <a:rPr lang="en-AU" dirty="0"/>
              <a:t>Network Access Lists</a:t>
            </a:r>
          </a:p>
        </p:txBody>
      </p:sp>
    </p:spTree>
    <p:extLst>
      <p:ext uri="{BB962C8B-B14F-4D97-AF65-F5344CB8AC3E}">
        <p14:creationId xmlns:p14="http://schemas.microsoft.com/office/powerpoint/2010/main" val="368086546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0" y="230190"/>
            <a:ext cx="11176000" cy="1052596"/>
          </a:xfrm>
        </p:spPr>
        <p:txBody>
          <a:bodyPr>
            <a:normAutofit fontScale="90000"/>
          </a:bodyPr>
          <a:lstStyle/>
          <a:p>
            <a:r>
              <a:rPr lang="en-US" dirty="0"/>
              <a:t>Network Control </a:t>
            </a:r>
            <a:br>
              <a:rPr lang="en-US" dirty="0"/>
            </a:br>
            <a:r>
              <a:rPr lang="en-US" sz="3600" dirty="0">
                <a:solidFill>
                  <a:schemeClr val="accent1">
                    <a:alpha val="99000"/>
                  </a:schemeClr>
                </a:solidFill>
              </a:rPr>
              <a:t>Security Groups</a:t>
            </a:r>
          </a:p>
        </p:txBody>
      </p:sp>
      <p:sp>
        <p:nvSpPr>
          <p:cNvPr id="19" name="Text Placeholder 2"/>
          <p:cNvSpPr>
            <a:spLocks noGrp="1"/>
          </p:cNvSpPr>
          <p:nvPr>
            <p:ph type="body" sz="quarter" idx="10"/>
          </p:nvPr>
        </p:nvSpPr>
        <p:spPr>
          <a:xfrm>
            <a:off x="462268" y="1550669"/>
            <a:ext cx="5074932" cy="5067532"/>
          </a:xfrm>
        </p:spPr>
        <p:txBody>
          <a:bodyPr>
            <a:noAutofit/>
          </a:bodyPr>
          <a:lstStyle/>
          <a:p>
            <a:pPr>
              <a:buFont typeface="Arial"/>
              <a:buChar char="•"/>
            </a:pPr>
            <a:r>
              <a:rPr lang="en-US" sz="2400" dirty="0">
                <a:gradFill>
                  <a:gsLst>
                    <a:gs pos="0">
                      <a:schemeClr val="tx1"/>
                    </a:gs>
                    <a:gs pos="100000">
                      <a:schemeClr val="tx1"/>
                    </a:gs>
                  </a:gsLst>
                  <a:lin ang="5400000" scaled="0"/>
                </a:gradFill>
              </a:rPr>
              <a:t>Per-Instance Hypervisor-level firewall</a:t>
            </a:r>
          </a:p>
          <a:p>
            <a:r>
              <a:rPr lang="en-AU" sz="2400" dirty="0">
                <a:gradFill>
                  <a:gsLst>
                    <a:gs pos="0">
                      <a:schemeClr val="tx1"/>
                    </a:gs>
                    <a:gs pos="100000">
                      <a:schemeClr val="tx1"/>
                    </a:gs>
                  </a:gsLst>
                  <a:lin ang="5400000" scaled="0"/>
                </a:gradFill>
              </a:rPr>
              <a:t>Enforced at the Instance level or Interface (if multiple interfaces)</a:t>
            </a:r>
          </a:p>
          <a:p>
            <a:r>
              <a:rPr lang="en-US" sz="2400" dirty="0" err="1">
                <a:gradFill>
                  <a:gsLst>
                    <a:gs pos="0">
                      <a:schemeClr val="tx1"/>
                    </a:gs>
                    <a:gs pos="100000">
                      <a:schemeClr val="tx1"/>
                    </a:gs>
                  </a:gsLst>
                  <a:lin ang="5400000" scaled="0"/>
                </a:gradFill>
              </a:rPr>
              <a:t>Stateful</a:t>
            </a:r>
            <a:r>
              <a:rPr lang="en-US" sz="2400" dirty="0">
                <a:gradFill>
                  <a:gsLst>
                    <a:gs pos="0">
                      <a:schemeClr val="tx1"/>
                    </a:gs>
                    <a:gs pos="100000">
                      <a:schemeClr val="tx1"/>
                    </a:gs>
                  </a:gsLst>
                  <a:lin ang="5400000" scaled="0"/>
                </a:gradFill>
              </a:rPr>
              <a:t> – if traffic is allowed by inbound rules, outbound traffic automatically allowed</a:t>
            </a:r>
          </a:p>
          <a:p>
            <a:pPr>
              <a:buFont typeface="Arial"/>
              <a:buChar char="•"/>
            </a:pPr>
            <a:r>
              <a:rPr lang="en-US" sz="2400" dirty="0">
                <a:gradFill>
                  <a:gsLst>
                    <a:gs pos="0">
                      <a:schemeClr val="tx1"/>
                    </a:gs>
                    <a:gs pos="100000">
                      <a:schemeClr val="tx1"/>
                    </a:gs>
                  </a:gsLst>
                  <a:lin ang="5400000" scaled="0"/>
                </a:gradFill>
              </a:rPr>
              <a:t>Only ALLOW rules, no DENY, all traffic is denied unless explicitly allowed</a:t>
            </a:r>
          </a:p>
          <a:p>
            <a:pPr>
              <a:buFont typeface="Arial"/>
              <a:buChar char="•"/>
            </a:pPr>
            <a:r>
              <a:rPr lang="en-US" sz="2400" dirty="0">
                <a:gradFill>
                  <a:gsLst>
                    <a:gs pos="0">
                      <a:schemeClr val="tx1"/>
                    </a:gs>
                    <a:gs pos="100000">
                      <a:schemeClr val="tx1"/>
                    </a:gs>
                  </a:gsLst>
                  <a:lin ang="5400000" scaled="0"/>
                </a:gradFill>
              </a:rPr>
              <a:t>Possible to use Security Group names as source</a:t>
            </a:r>
          </a:p>
          <a:p>
            <a:pPr>
              <a:buFont typeface="Arial"/>
              <a:buChar char="•"/>
            </a:pPr>
            <a:r>
              <a:rPr lang="en-US" sz="2400" dirty="0">
                <a:gradFill>
                  <a:gsLst>
                    <a:gs pos="0">
                      <a:schemeClr val="tx1"/>
                    </a:gs>
                    <a:gs pos="100000">
                      <a:schemeClr val="tx1"/>
                    </a:gs>
                  </a:gsLst>
                  <a:lin ang="5400000" scaled="0"/>
                </a:gradFill>
              </a:rPr>
              <a:t>No order – just ALLOW statements</a:t>
            </a:r>
          </a:p>
        </p:txBody>
      </p:sp>
      <p:pic>
        <p:nvPicPr>
          <p:cNvPr id="4" name="Picture 3" descr="Screen Clipping">
            <a:extLst>
              <a:ext uri="{FF2B5EF4-FFF2-40B4-BE49-F238E27FC236}">
                <a16:creationId xmlns:a16="http://schemas.microsoft.com/office/drawing/2014/main" id="{28D97214-597D-4E0A-BDCA-2ABF25A5D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200" y="396660"/>
            <a:ext cx="6266360" cy="5273275"/>
          </a:xfrm>
          <a:prstGeom prst="rect">
            <a:avLst/>
          </a:prstGeom>
        </p:spPr>
      </p:pic>
    </p:spTree>
    <p:extLst>
      <p:ext uri="{BB962C8B-B14F-4D97-AF65-F5344CB8AC3E}">
        <p14:creationId xmlns:p14="http://schemas.microsoft.com/office/powerpoint/2010/main" val="29289501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241734C-64E4-4CE8-810F-80EC25FDA2CD}"/>
              </a:ext>
            </a:extLst>
          </p:cNvPr>
          <p:cNvSpPr>
            <a:spLocks noGrp="1"/>
          </p:cNvSpPr>
          <p:nvPr>
            <p:ph type="title"/>
          </p:nvPr>
        </p:nvSpPr>
        <p:spPr>
          <a:xfrm>
            <a:off x="508000" y="230190"/>
            <a:ext cx="11176000" cy="1052596"/>
          </a:xfrm>
        </p:spPr>
        <p:txBody>
          <a:bodyPr>
            <a:normAutofit fontScale="90000"/>
          </a:bodyPr>
          <a:lstStyle/>
          <a:p>
            <a:r>
              <a:rPr lang="en-US" dirty="0"/>
              <a:t>Network Control </a:t>
            </a:r>
            <a:br>
              <a:rPr lang="en-US" dirty="0"/>
            </a:br>
            <a:r>
              <a:rPr lang="en-US" sz="3600" dirty="0">
                <a:solidFill>
                  <a:schemeClr val="accent1">
                    <a:alpha val="99000"/>
                  </a:schemeClr>
                </a:solidFill>
              </a:rPr>
              <a:t>Network Access Lists</a:t>
            </a:r>
          </a:p>
        </p:txBody>
      </p:sp>
      <p:sp>
        <p:nvSpPr>
          <p:cNvPr id="5" name="Text Placeholder 2">
            <a:extLst>
              <a:ext uri="{FF2B5EF4-FFF2-40B4-BE49-F238E27FC236}">
                <a16:creationId xmlns:a16="http://schemas.microsoft.com/office/drawing/2014/main" id="{722A77D2-0028-4812-B1EE-7599AACA0C9C}"/>
              </a:ext>
            </a:extLst>
          </p:cNvPr>
          <p:cNvSpPr txBox="1">
            <a:spLocks/>
          </p:cNvSpPr>
          <p:nvPr/>
        </p:nvSpPr>
        <p:spPr>
          <a:xfrm>
            <a:off x="462268" y="1550669"/>
            <a:ext cx="5074932" cy="4474211"/>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457200">
              <a:buFont typeface="Arial"/>
              <a:buChar char="•"/>
            </a:pPr>
            <a:r>
              <a:rPr lang="en-US" sz="2667" dirty="0">
                <a:gradFill>
                  <a:gsLst>
                    <a:gs pos="0">
                      <a:schemeClr val="tx1"/>
                    </a:gs>
                    <a:gs pos="100000">
                      <a:schemeClr val="tx1"/>
                    </a:gs>
                  </a:gsLst>
                  <a:lin ang="5400000" scaled="0"/>
                </a:gradFill>
              </a:rPr>
              <a:t>Per-subnet </a:t>
            </a:r>
          </a:p>
          <a:p>
            <a:pPr indent="-457200">
              <a:buFont typeface="Arial"/>
              <a:buChar char="•"/>
            </a:pPr>
            <a:r>
              <a:rPr lang="en-AU" sz="2667" dirty="0">
                <a:gradFill>
                  <a:gsLst>
                    <a:gs pos="0">
                      <a:schemeClr val="tx1"/>
                    </a:gs>
                    <a:gs pos="100000">
                      <a:schemeClr val="tx1"/>
                    </a:gs>
                  </a:gsLst>
                  <a:lin ang="5400000" scaled="0"/>
                </a:gradFill>
              </a:rPr>
              <a:t>Stateless - Return traffic must be explicitly allowed by rules</a:t>
            </a:r>
          </a:p>
          <a:p>
            <a:pPr indent="-457200">
              <a:buFont typeface="Arial"/>
              <a:buChar char="•"/>
            </a:pPr>
            <a:r>
              <a:rPr lang="en-AU" sz="2667" dirty="0">
                <a:gradFill>
                  <a:gsLst>
                    <a:gs pos="0">
                      <a:schemeClr val="tx1"/>
                    </a:gs>
                    <a:gs pos="100000">
                      <a:schemeClr val="tx1"/>
                    </a:gs>
                  </a:gsLst>
                  <a:lin ang="5400000" scaled="0"/>
                </a:gradFill>
              </a:rPr>
              <a:t>Process rules in number order when deciding whether to allow traffic</a:t>
            </a:r>
          </a:p>
          <a:p>
            <a:pPr indent="-457200">
              <a:buFont typeface="Arial"/>
              <a:buChar char="•"/>
            </a:pPr>
            <a:r>
              <a:rPr lang="en-AU" sz="2667" dirty="0">
                <a:gradFill>
                  <a:gsLst>
                    <a:gs pos="0">
                      <a:schemeClr val="tx1"/>
                    </a:gs>
                    <a:gs pos="100000">
                      <a:schemeClr val="tx1"/>
                    </a:gs>
                  </a:gsLst>
                  <a:lin ang="5400000" scaled="0"/>
                </a:gradFill>
              </a:rPr>
              <a:t>Very similar to traditional routers’ ACLs</a:t>
            </a:r>
          </a:p>
          <a:p>
            <a:pPr indent="-457200">
              <a:buFont typeface="Arial"/>
              <a:buChar char="•"/>
            </a:pPr>
            <a:r>
              <a:rPr lang="en-AU" sz="2667" dirty="0">
                <a:gradFill>
                  <a:gsLst>
                    <a:gs pos="0">
                      <a:schemeClr val="tx1"/>
                    </a:gs>
                    <a:gs pos="100000">
                      <a:schemeClr val="tx1"/>
                    </a:gs>
                  </a:gsLst>
                  <a:lin ang="5400000" scaled="0"/>
                </a:gradFill>
              </a:rPr>
              <a:t>Can be pretty complex to manage if used together with security Groups</a:t>
            </a:r>
          </a:p>
        </p:txBody>
      </p:sp>
      <p:pic>
        <p:nvPicPr>
          <p:cNvPr id="10" name="Picture 9" descr="Screen Clipping">
            <a:extLst>
              <a:ext uri="{FF2B5EF4-FFF2-40B4-BE49-F238E27FC236}">
                <a16:creationId xmlns:a16="http://schemas.microsoft.com/office/drawing/2014/main" id="{60214A5C-263E-4F10-8896-5867B6D12D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8110" y="197814"/>
            <a:ext cx="5479823" cy="6660186"/>
          </a:xfrm>
          <a:prstGeom prst="rect">
            <a:avLst/>
          </a:prstGeom>
        </p:spPr>
      </p:pic>
      <p:sp>
        <p:nvSpPr>
          <p:cNvPr id="11" name="Slide Number Placeholder 10">
            <a:extLst>
              <a:ext uri="{FF2B5EF4-FFF2-40B4-BE49-F238E27FC236}">
                <a16:creationId xmlns:a16="http://schemas.microsoft.com/office/drawing/2014/main" id="{14133636-3032-427A-AD90-BAF002AEB3FC}"/>
              </a:ext>
            </a:extLst>
          </p:cNvPr>
          <p:cNvSpPr>
            <a:spLocks noGrp="1"/>
          </p:cNvSpPr>
          <p:nvPr>
            <p:ph type="sldNum" sz="quarter" idx="12"/>
          </p:nvPr>
        </p:nvSpPr>
        <p:spPr/>
        <p:txBody>
          <a:bodyPr/>
          <a:lstStyle/>
          <a:p>
            <a:fld id="{D4FFE21C-B928-476D-8C5A-1604AFE4F720}" type="slidenum">
              <a:rPr lang="en-AU" smtClean="0"/>
              <a:t>28</a:t>
            </a:fld>
            <a:endParaRPr lang="en-AU"/>
          </a:p>
        </p:txBody>
      </p:sp>
    </p:spTree>
    <p:extLst>
      <p:ext uri="{BB962C8B-B14F-4D97-AF65-F5344CB8AC3E}">
        <p14:creationId xmlns:p14="http://schemas.microsoft.com/office/powerpoint/2010/main" val="32274783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05276-A1BB-4262-8224-103A883FA1D4}"/>
              </a:ext>
            </a:extLst>
          </p:cNvPr>
          <p:cNvSpPr>
            <a:spLocks noGrp="1"/>
          </p:cNvSpPr>
          <p:nvPr>
            <p:ph type="title"/>
          </p:nvPr>
        </p:nvSpPr>
        <p:spPr>
          <a:xfrm>
            <a:off x="577049" y="365126"/>
            <a:ext cx="10776751" cy="633942"/>
          </a:xfrm>
        </p:spPr>
        <p:txBody>
          <a:bodyPr>
            <a:normAutofit fontScale="90000"/>
          </a:bodyPr>
          <a:lstStyle/>
          <a:p>
            <a:pPr algn="ctr"/>
            <a:r>
              <a:rPr lang="en-US" dirty="0"/>
              <a:t>Network Control - Summary</a:t>
            </a:r>
            <a:endParaRPr lang="en-AU" dirty="0"/>
          </a:p>
        </p:txBody>
      </p:sp>
      <p:pic>
        <p:nvPicPr>
          <p:cNvPr id="5122" name="Picture 2" descr="&#10;        Traffic is controlled using security groups and network ACLs&#10;      ">
            <a:extLst>
              <a:ext uri="{FF2B5EF4-FFF2-40B4-BE49-F238E27FC236}">
                <a16:creationId xmlns:a16="http://schemas.microsoft.com/office/drawing/2014/main" id="{14507F3C-C828-45BA-B200-52AB2EBC87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6919" y="999068"/>
            <a:ext cx="5346700" cy="5731844"/>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F16CE791-B038-4333-9BC0-628F5A398DEF}"/>
              </a:ext>
            </a:extLst>
          </p:cNvPr>
          <p:cNvSpPr>
            <a:spLocks noGrp="1"/>
          </p:cNvSpPr>
          <p:nvPr>
            <p:ph type="sldNum" sz="quarter" idx="12"/>
          </p:nvPr>
        </p:nvSpPr>
        <p:spPr/>
        <p:txBody>
          <a:bodyPr/>
          <a:lstStyle/>
          <a:p>
            <a:fld id="{D4FFE21C-B928-476D-8C5A-1604AFE4F720}" type="slidenum">
              <a:rPr lang="en-AU" smtClean="0"/>
              <a:t>29</a:t>
            </a:fld>
            <a:endParaRPr lang="en-AU"/>
          </a:p>
        </p:txBody>
      </p:sp>
    </p:spTree>
    <p:extLst>
      <p:ext uri="{BB962C8B-B14F-4D97-AF65-F5344CB8AC3E}">
        <p14:creationId xmlns:p14="http://schemas.microsoft.com/office/powerpoint/2010/main" val="220130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FA270-370F-4A1B-9D37-AEBA764588EA}"/>
              </a:ext>
            </a:extLst>
          </p:cNvPr>
          <p:cNvSpPr>
            <a:spLocks noGrp="1"/>
          </p:cNvSpPr>
          <p:nvPr>
            <p:ph type="title"/>
          </p:nvPr>
        </p:nvSpPr>
        <p:spPr/>
        <p:txBody>
          <a:bodyPr/>
          <a:lstStyle/>
          <a:p>
            <a:r>
              <a:rPr lang="en-AU" dirty="0"/>
              <a:t>Definitions</a:t>
            </a:r>
          </a:p>
        </p:txBody>
      </p:sp>
      <p:sp>
        <p:nvSpPr>
          <p:cNvPr id="3" name="Content Placeholder 2">
            <a:extLst>
              <a:ext uri="{FF2B5EF4-FFF2-40B4-BE49-F238E27FC236}">
                <a16:creationId xmlns:a16="http://schemas.microsoft.com/office/drawing/2014/main" id="{026A495F-5B35-4E7B-AB6B-EF62741D8EC9}"/>
              </a:ext>
            </a:extLst>
          </p:cNvPr>
          <p:cNvSpPr>
            <a:spLocks noGrp="1"/>
          </p:cNvSpPr>
          <p:nvPr>
            <p:ph idx="1"/>
          </p:nvPr>
        </p:nvSpPr>
        <p:spPr>
          <a:xfrm>
            <a:off x="838200" y="1464733"/>
            <a:ext cx="10515600" cy="4712230"/>
          </a:xfrm>
        </p:spPr>
        <p:txBody>
          <a:bodyPr/>
          <a:lstStyle/>
          <a:p>
            <a:r>
              <a:rPr lang="en-AU" b="1" dirty="0"/>
              <a:t>Instance</a:t>
            </a:r>
            <a:r>
              <a:rPr lang="en-AU" dirty="0"/>
              <a:t> - Virtual machine (VM)</a:t>
            </a:r>
          </a:p>
          <a:p>
            <a:r>
              <a:rPr lang="en-AU" b="1" dirty="0"/>
              <a:t>Availability Zone (AZ) - </a:t>
            </a:r>
            <a:r>
              <a:rPr lang="en-AU" dirty="0"/>
              <a:t> set of buildings, Internet uplinks, and power. You can think of it as a data centre, but some Availability Zones contain more than one physical data centre. </a:t>
            </a:r>
          </a:p>
          <a:p>
            <a:r>
              <a:rPr lang="en-AU" b="1" dirty="0"/>
              <a:t>Region - </a:t>
            </a:r>
            <a:r>
              <a:rPr lang="en-AU" dirty="0"/>
              <a:t>collection of Availability Zones. You can think of a Region as containing multiple data centres within the same geographic area (US East, Australia, EU West, etc.).</a:t>
            </a:r>
          </a:p>
          <a:p>
            <a:r>
              <a:rPr lang="en-AU" b="1" dirty="0"/>
              <a:t>Elastic Network Interface (ENI) </a:t>
            </a:r>
            <a:r>
              <a:rPr lang="en-AU" dirty="0"/>
              <a:t>– “floating” interface that can be assigned </a:t>
            </a:r>
            <a:r>
              <a:rPr lang="en-AU" dirty="0" err="1"/>
              <a:t>programmaticaly</a:t>
            </a:r>
            <a:r>
              <a:rPr lang="en-AU" dirty="0"/>
              <a:t> to an Instance (VM)</a:t>
            </a:r>
          </a:p>
          <a:p>
            <a:endParaRPr lang="en-AU" b="1" dirty="0"/>
          </a:p>
          <a:p>
            <a:endParaRPr lang="en-AU" dirty="0"/>
          </a:p>
        </p:txBody>
      </p:sp>
      <p:sp>
        <p:nvSpPr>
          <p:cNvPr id="4" name="Slide Number Placeholder 3">
            <a:extLst>
              <a:ext uri="{FF2B5EF4-FFF2-40B4-BE49-F238E27FC236}">
                <a16:creationId xmlns:a16="http://schemas.microsoft.com/office/drawing/2014/main" id="{AB162F65-2C57-4A73-9177-23433A1D67DC}"/>
              </a:ext>
            </a:extLst>
          </p:cNvPr>
          <p:cNvSpPr>
            <a:spLocks noGrp="1"/>
          </p:cNvSpPr>
          <p:nvPr>
            <p:ph type="sldNum" sz="quarter" idx="12"/>
          </p:nvPr>
        </p:nvSpPr>
        <p:spPr/>
        <p:txBody>
          <a:bodyPr/>
          <a:lstStyle/>
          <a:p>
            <a:fld id="{D4FFE21C-B928-476D-8C5A-1604AFE4F720}" type="slidenum">
              <a:rPr lang="en-AU" smtClean="0"/>
              <a:t>3</a:t>
            </a:fld>
            <a:endParaRPr lang="en-AU"/>
          </a:p>
        </p:txBody>
      </p:sp>
    </p:spTree>
    <p:extLst>
      <p:ext uri="{BB962C8B-B14F-4D97-AF65-F5344CB8AC3E}">
        <p14:creationId xmlns:p14="http://schemas.microsoft.com/office/powerpoint/2010/main" val="895666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064D3-5169-4279-8039-9E4E8AAF4630}"/>
              </a:ext>
            </a:extLst>
          </p:cNvPr>
          <p:cNvSpPr>
            <a:spLocks noGrp="1"/>
          </p:cNvSpPr>
          <p:nvPr>
            <p:ph type="title"/>
          </p:nvPr>
        </p:nvSpPr>
        <p:spPr>
          <a:xfrm>
            <a:off x="516466" y="2760135"/>
            <a:ext cx="11370733" cy="888998"/>
          </a:xfrm>
        </p:spPr>
        <p:txBody>
          <a:bodyPr>
            <a:normAutofit/>
          </a:bodyPr>
          <a:lstStyle/>
          <a:p>
            <a:r>
              <a:rPr lang="en-AU" dirty="0"/>
              <a:t>Interconnects between AWS and On-</a:t>
            </a:r>
            <a:r>
              <a:rPr lang="en-AU" dirty="0" err="1"/>
              <a:t>prem</a:t>
            </a:r>
            <a:r>
              <a:rPr lang="en-AU" dirty="0"/>
              <a:t> networks</a:t>
            </a:r>
          </a:p>
        </p:txBody>
      </p:sp>
    </p:spTree>
    <p:extLst>
      <p:ext uri="{BB962C8B-B14F-4D97-AF65-F5344CB8AC3E}">
        <p14:creationId xmlns:p14="http://schemas.microsoft.com/office/powerpoint/2010/main" val="408811011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F7F4B-D3CB-4504-B211-77FAB07A4D2B}"/>
              </a:ext>
            </a:extLst>
          </p:cNvPr>
          <p:cNvSpPr>
            <a:spLocks noGrp="1"/>
          </p:cNvSpPr>
          <p:nvPr>
            <p:ph type="title"/>
          </p:nvPr>
        </p:nvSpPr>
        <p:spPr>
          <a:xfrm>
            <a:off x="372862" y="228601"/>
            <a:ext cx="11298303" cy="564257"/>
          </a:xfrm>
        </p:spPr>
        <p:txBody>
          <a:bodyPr>
            <a:normAutofit fontScale="90000"/>
          </a:bodyPr>
          <a:lstStyle/>
          <a:p>
            <a:r>
              <a:rPr lang="en-AU" dirty="0"/>
              <a:t>VPN Gateway</a:t>
            </a:r>
          </a:p>
        </p:txBody>
      </p:sp>
      <p:sp>
        <p:nvSpPr>
          <p:cNvPr id="3" name="Text Placeholder 2">
            <a:extLst>
              <a:ext uri="{FF2B5EF4-FFF2-40B4-BE49-F238E27FC236}">
                <a16:creationId xmlns:a16="http://schemas.microsoft.com/office/drawing/2014/main" id="{83BB9A91-9969-4D12-BA43-F2EAD90A9C55}"/>
              </a:ext>
            </a:extLst>
          </p:cNvPr>
          <p:cNvSpPr>
            <a:spLocks noGrp="1"/>
          </p:cNvSpPr>
          <p:nvPr>
            <p:ph type="body" sz="quarter" idx="10"/>
          </p:nvPr>
        </p:nvSpPr>
        <p:spPr>
          <a:xfrm>
            <a:off x="372862" y="963705"/>
            <a:ext cx="11298303" cy="924356"/>
          </a:xfrm>
        </p:spPr>
        <p:txBody>
          <a:bodyPr>
            <a:normAutofit/>
          </a:bodyPr>
          <a:lstStyle/>
          <a:p>
            <a:pPr marL="0" indent="0">
              <a:buNone/>
            </a:pPr>
            <a:r>
              <a:rPr lang="en-AU" dirty="0"/>
              <a:t>Logical construct, create and attach to VPC</a:t>
            </a:r>
          </a:p>
        </p:txBody>
      </p:sp>
      <p:pic>
        <p:nvPicPr>
          <p:cNvPr id="19458" name="Picture 2" descr="Related image">
            <a:extLst>
              <a:ext uri="{FF2B5EF4-FFF2-40B4-BE49-F238E27FC236}">
                <a16:creationId xmlns:a16="http://schemas.microsoft.com/office/drawing/2014/main" id="{6D5AF2AE-F097-4AB4-A136-A6BA4703F9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4721" y="1726661"/>
            <a:ext cx="8100969" cy="4603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471785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C2C5C5-CC06-4626-B8E4-F1285D3029B2}"/>
              </a:ext>
            </a:extLst>
          </p:cNvPr>
          <p:cNvSpPr>
            <a:spLocks noGrp="1"/>
          </p:cNvSpPr>
          <p:nvPr>
            <p:ph type="body" sz="quarter" idx="10"/>
          </p:nvPr>
        </p:nvSpPr>
        <p:spPr>
          <a:xfrm>
            <a:off x="7898515" y="350480"/>
            <a:ext cx="4112972" cy="6316650"/>
          </a:xfrm>
        </p:spPr>
        <p:txBody>
          <a:bodyPr>
            <a:normAutofit/>
          </a:bodyPr>
          <a:lstStyle/>
          <a:p>
            <a:endParaRPr lang="en-AU" sz="2400" dirty="0"/>
          </a:p>
          <a:p>
            <a:r>
              <a:rPr lang="en-AU" sz="2400" dirty="0"/>
              <a:t>Receives routes over BGP – propagated automatically into VPC Routing table</a:t>
            </a:r>
          </a:p>
          <a:p>
            <a:r>
              <a:rPr lang="en-AU" sz="2400" dirty="0"/>
              <a:t>Advertises VPC’s CIDR subnets via BGP</a:t>
            </a:r>
          </a:p>
          <a:p>
            <a:r>
              <a:rPr lang="en-AU" sz="2400" dirty="0"/>
              <a:t>Alternatively create static routes in VPC pointing to VPN GW</a:t>
            </a:r>
          </a:p>
          <a:p>
            <a:r>
              <a:rPr lang="en-AU" sz="2400" dirty="0"/>
              <a:t>Supports PSK or CA-based authentication</a:t>
            </a:r>
          </a:p>
          <a:p>
            <a:r>
              <a:rPr lang="en-AU" sz="2400" dirty="0"/>
              <a:t>Builds two tunnels to Customer GW, active/failover, but can be used act/act with BGP</a:t>
            </a:r>
          </a:p>
          <a:p>
            <a:r>
              <a:rPr lang="en-AU" sz="2400" dirty="0"/>
              <a:t>1.25 </a:t>
            </a:r>
            <a:r>
              <a:rPr lang="en-AU" sz="2400" dirty="0" err="1"/>
              <a:t>GBps</a:t>
            </a:r>
            <a:r>
              <a:rPr lang="en-AU" sz="2400" dirty="0"/>
              <a:t> limit per tunnel</a:t>
            </a:r>
          </a:p>
          <a:p>
            <a:endParaRPr lang="en-AU" dirty="0"/>
          </a:p>
        </p:txBody>
      </p:sp>
      <p:pic>
        <p:nvPicPr>
          <p:cNvPr id="5" name="Picture 4" descr="Screen Clipping">
            <a:extLst>
              <a:ext uri="{FF2B5EF4-FFF2-40B4-BE49-F238E27FC236}">
                <a16:creationId xmlns:a16="http://schemas.microsoft.com/office/drawing/2014/main" id="{CE62A9DC-8C39-4512-A3C3-D3CE536C05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517" y="350479"/>
            <a:ext cx="7659998" cy="6121342"/>
          </a:xfrm>
          <a:prstGeom prst="rect">
            <a:avLst/>
          </a:prstGeom>
        </p:spPr>
      </p:pic>
    </p:spTree>
    <p:extLst>
      <p:ext uri="{BB962C8B-B14F-4D97-AF65-F5344CB8AC3E}">
        <p14:creationId xmlns:p14="http://schemas.microsoft.com/office/powerpoint/2010/main" val="421403573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D58C9-8BFB-4F41-B53E-7900CBC4A7BA}"/>
              </a:ext>
            </a:extLst>
          </p:cNvPr>
          <p:cNvSpPr>
            <a:spLocks noGrp="1"/>
          </p:cNvSpPr>
          <p:nvPr>
            <p:ph type="title"/>
          </p:nvPr>
        </p:nvSpPr>
        <p:spPr/>
        <p:txBody>
          <a:bodyPr>
            <a:normAutofit fontScale="90000"/>
          </a:bodyPr>
          <a:lstStyle/>
          <a:p>
            <a:r>
              <a:rPr lang="en-AU" dirty="0"/>
              <a:t>Alternative to VPN – Direct Connect</a:t>
            </a:r>
          </a:p>
        </p:txBody>
      </p:sp>
      <p:sp>
        <p:nvSpPr>
          <p:cNvPr id="3" name="Text Placeholder 2">
            <a:extLst>
              <a:ext uri="{FF2B5EF4-FFF2-40B4-BE49-F238E27FC236}">
                <a16:creationId xmlns:a16="http://schemas.microsoft.com/office/drawing/2014/main" id="{62C1AD77-8822-487A-A142-56C60FB0FB0F}"/>
              </a:ext>
            </a:extLst>
          </p:cNvPr>
          <p:cNvSpPr>
            <a:spLocks noGrp="1"/>
          </p:cNvSpPr>
          <p:nvPr>
            <p:ph type="body" sz="quarter" idx="10"/>
          </p:nvPr>
        </p:nvSpPr>
        <p:spPr>
          <a:xfrm>
            <a:off x="8006862" y="792857"/>
            <a:ext cx="3969115" cy="5776619"/>
          </a:xfrm>
        </p:spPr>
        <p:txBody>
          <a:bodyPr>
            <a:normAutofit/>
          </a:bodyPr>
          <a:lstStyle/>
          <a:p>
            <a:pPr>
              <a:spcBef>
                <a:spcPts val="1200"/>
              </a:spcBef>
            </a:pPr>
            <a:r>
              <a:rPr lang="en-AU" sz="2000" dirty="0"/>
              <a:t>Dedicated links to AWS</a:t>
            </a:r>
          </a:p>
          <a:p>
            <a:pPr>
              <a:spcBef>
                <a:spcPts val="1200"/>
              </a:spcBef>
            </a:pPr>
            <a:r>
              <a:rPr lang="en-AU" sz="2000" dirty="0"/>
              <a:t>Direct 1/10Gig optic link if in the same Datacentre</a:t>
            </a:r>
          </a:p>
          <a:p>
            <a:pPr>
              <a:spcBef>
                <a:spcPts val="1200"/>
              </a:spcBef>
            </a:pPr>
            <a:r>
              <a:rPr lang="en-AU" sz="2000" dirty="0"/>
              <a:t>Or via SP such as </a:t>
            </a:r>
            <a:r>
              <a:rPr lang="en-AU" sz="2000" dirty="0" err="1"/>
              <a:t>Megaport</a:t>
            </a:r>
            <a:r>
              <a:rPr lang="en-AU" sz="2000" dirty="0"/>
              <a:t>, Telstra, Vodafone, etc.</a:t>
            </a:r>
          </a:p>
          <a:p>
            <a:pPr>
              <a:spcBef>
                <a:spcPts val="1200"/>
              </a:spcBef>
            </a:pPr>
            <a:r>
              <a:rPr lang="en-AU" sz="2000" dirty="0"/>
              <a:t>In any case it is a VLAN and L3 point-to-point interface</a:t>
            </a:r>
          </a:p>
          <a:p>
            <a:pPr>
              <a:spcBef>
                <a:spcPts val="1200"/>
              </a:spcBef>
            </a:pPr>
            <a:r>
              <a:rPr lang="en-AU" sz="2000" dirty="0"/>
              <a:t>Uses BGP</a:t>
            </a:r>
          </a:p>
          <a:p>
            <a:pPr>
              <a:spcBef>
                <a:spcPts val="1200"/>
              </a:spcBef>
            </a:pPr>
            <a:r>
              <a:rPr lang="en-AU" sz="2000" dirty="0"/>
              <a:t>Use at least two DX, and you can leverage BGP standard traffic engineering techniques – AS-Path prepend, communities, etc.</a:t>
            </a:r>
          </a:p>
          <a:p>
            <a:pPr>
              <a:spcBef>
                <a:spcPts val="1200"/>
              </a:spcBef>
            </a:pPr>
            <a:r>
              <a:rPr lang="en-AU" sz="2000" dirty="0"/>
              <a:t>Traffic is not encrypted. Use IPSec VPN over Direct connect if there is such a requirement</a:t>
            </a:r>
          </a:p>
          <a:p>
            <a:endParaRPr lang="en-AU" dirty="0"/>
          </a:p>
        </p:txBody>
      </p:sp>
      <p:pic>
        <p:nvPicPr>
          <p:cNvPr id="21506" name="Picture 2" descr="Image result for direct connect gateway 802.1q aws">
            <a:extLst>
              <a:ext uri="{FF2B5EF4-FFF2-40B4-BE49-F238E27FC236}">
                <a16:creationId xmlns:a16="http://schemas.microsoft.com/office/drawing/2014/main" id="{59D88CEE-139F-4C25-833A-634FA31428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238" y="870012"/>
            <a:ext cx="7630624" cy="4931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24716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B07C5-BA92-4A3B-B4FD-2E8CEC5C4F5B}"/>
              </a:ext>
            </a:extLst>
          </p:cNvPr>
          <p:cNvSpPr>
            <a:spLocks noGrp="1"/>
          </p:cNvSpPr>
          <p:nvPr>
            <p:ph type="title"/>
          </p:nvPr>
        </p:nvSpPr>
        <p:spPr/>
        <p:txBody>
          <a:bodyPr>
            <a:normAutofit fontScale="90000"/>
          </a:bodyPr>
          <a:lstStyle/>
          <a:p>
            <a:r>
              <a:rPr lang="en-AU" dirty="0"/>
              <a:t>Two types of Direct Connect Interfaces – Public or Private</a:t>
            </a:r>
          </a:p>
        </p:txBody>
      </p:sp>
      <p:pic>
        <p:nvPicPr>
          <p:cNvPr id="7" name="Picture 6" descr="Screen Clipping">
            <a:extLst>
              <a:ext uri="{FF2B5EF4-FFF2-40B4-BE49-F238E27FC236}">
                <a16:creationId xmlns:a16="http://schemas.microsoft.com/office/drawing/2014/main" id="{877E7490-F2B4-4A38-AC1C-0D09B4F8CC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990" y="976544"/>
            <a:ext cx="11527987" cy="5624889"/>
          </a:xfrm>
          <a:prstGeom prst="rect">
            <a:avLst/>
          </a:prstGeom>
        </p:spPr>
      </p:pic>
    </p:spTree>
    <p:extLst>
      <p:ext uri="{BB962C8B-B14F-4D97-AF65-F5344CB8AC3E}">
        <p14:creationId xmlns:p14="http://schemas.microsoft.com/office/powerpoint/2010/main" val="400566104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064D3-5169-4279-8039-9E4E8AAF4630}"/>
              </a:ext>
            </a:extLst>
          </p:cNvPr>
          <p:cNvSpPr>
            <a:spLocks noGrp="1"/>
          </p:cNvSpPr>
          <p:nvPr>
            <p:ph type="title"/>
          </p:nvPr>
        </p:nvSpPr>
        <p:spPr>
          <a:xfrm>
            <a:off x="516466" y="2760135"/>
            <a:ext cx="11370733" cy="888998"/>
          </a:xfrm>
        </p:spPr>
        <p:txBody>
          <a:bodyPr>
            <a:normAutofit/>
          </a:bodyPr>
          <a:lstStyle/>
          <a:p>
            <a:r>
              <a:rPr lang="en-AU" dirty="0"/>
              <a:t>Interconnects between VPCs</a:t>
            </a:r>
          </a:p>
        </p:txBody>
      </p:sp>
    </p:spTree>
    <p:extLst>
      <p:ext uri="{BB962C8B-B14F-4D97-AF65-F5344CB8AC3E}">
        <p14:creationId xmlns:p14="http://schemas.microsoft.com/office/powerpoint/2010/main" val="142381351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6E743-136B-4ACD-AE41-B62BC90B8522}"/>
              </a:ext>
            </a:extLst>
          </p:cNvPr>
          <p:cNvSpPr>
            <a:spLocks noGrp="1"/>
          </p:cNvSpPr>
          <p:nvPr>
            <p:ph type="title"/>
          </p:nvPr>
        </p:nvSpPr>
        <p:spPr/>
        <p:txBody>
          <a:bodyPr>
            <a:normAutofit fontScale="90000"/>
          </a:bodyPr>
          <a:lstStyle/>
          <a:p>
            <a:r>
              <a:rPr lang="en-AU" dirty="0"/>
              <a:t>Interconnect VPC   -  VPC Peering</a:t>
            </a:r>
          </a:p>
        </p:txBody>
      </p:sp>
      <p:pic>
        <p:nvPicPr>
          <p:cNvPr id="6146" name="Picture 2" descr="&#10;            A VPC peering connection&#10;        ">
            <a:extLst>
              <a:ext uri="{FF2B5EF4-FFF2-40B4-BE49-F238E27FC236}">
                <a16:creationId xmlns:a16="http://schemas.microsoft.com/office/drawing/2014/main" id="{3AE99241-62B4-4681-AEA9-438916112A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379" y="978430"/>
            <a:ext cx="4671078" cy="23096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10;                Transitive peering&#10;            ">
            <a:extLst>
              <a:ext uri="{FF2B5EF4-FFF2-40B4-BE49-F238E27FC236}">
                <a16:creationId xmlns:a16="http://schemas.microsoft.com/office/drawing/2014/main" id="{59E20E4A-A9D4-4B7B-AF7D-C919A8B811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638" y="3288076"/>
            <a:ext cx="4442026" cy="2617871"/>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06563CD9-4790-4D74-BBD5-04E717F87037}"/>
              </a:ext>
            </a:extLst>
          </p:cNvPr>
          <p:cNvSpPr txBox="1">
            <a:spLocks/>
          </p:cNvSpPr>
          <p:nvPr/>
        </p:nvSpPr>
        <p:spPr>
          <a:xfrm>
            <a:off x="5690795" y="3288077"/>
            <a:ext cx="6199186" cy="20477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342900" indent="-342900">
              <a:buFont typeface="Arial" panose="020B0604020202020204" pitchFamily="34" charset="0"/>
              <a:buChar char="•"/>
            </a:pPr>
            <a:r>
              <a:rPr lang="en-AU" sz="2400" dirty="0">
                <a:latin typeface="+mn-lt"/>
                <a:ea typeface="+mn-ea"/>
                <a:cs typeface="+mn-cs"/>
              </a:rPr>
              <a:t>Transitive peering is not supported, so VPC B can’t access VPC C via VPC A.</a:t>
            </a:r>
          </a:p>
          <a:p>
            <a:pPr marL="342900" indent="-342900">
              <a:buFont typeface="Arial" panose="020B0604020202020204" pitchFamily="34" charset="0"/>
              <a:buChar char="•"/>
            </a:pPr>
            <a:endParaRPr lang="en-AU" sz="2400" dirty="0">
              <a:latin typeface="+mn-lt"/>
              <a:ea typeface="+mn-ea"/>
              <a:cs typeface="+mn-cs"/>
            </a:endParaRPr>
          </a:p>
          <a:p>
            <a:pPr marL="342900" indent="-342900">
              <a:buFont typeface="Arial" panose="020B0604020202020204" pitchFamily="34" charset="0"/>
              <a:buChar char="•"/>
            </a:pPr>
            <a:r>
              <a:rPr lang="en-AU" sz="2400" dirty="0">
                <a:latin typeface="+mn-lt"/>
                <a:ea typeface="+mn-ea"/>
                <a:cs typeface="+mn-cs"/>
              </a:rPr>
              <a:t>Solution – Full-mesh peering or Transit Gateway</a:t>
            </a:r>
          </a:p>
        </p:txBody>
      </p:sp>
      <p:sp>
        <p:nvSpPr>
          <p:cNvPr id="4" name="Rectangle 3">
            <a:extLst>
              <a:ext uri="{FF2B5EF4-FFF2-40B4-BE49-F238E27FC236}">
                <a16:creationId xmlns:a16="http://schemas.microsoft.com/office/drawing/2014/main" id="{5258933F-123C-45E9-8060-48F547ED0701}"/>
              </a:ext>
            </a:extLst>
          </p:cNvPr>
          <p:cNvSpPr/>
          <p:nvPr/>
        </p:nvSpPr>
        <p:spPr>
          <a:xfrm>
            <a:off x="5604733" y="1240248"/>
            <a:ext cx="6285247" cy="1569660"/>
          </a:xfrm>
          <a:prstGeom prst="rect">
            <a:avLst/>
          </a:prstGeom>
        </p:spPr>
        <p:txBody>
          <a:bodyPr wrap="square">
            <a:spAutoFit/>
          </a:bodyPr>
          <a:lstStyle/>
          <a:p>
            <a:pPr marL="342900" indent="-342900">
              <a:buFont typeface="Arial" panose="020B0604020202020204" pitchFamily="34" charset="0"/>
              <a:buChar char="•"/>
            </a:pPr>
            <a:r>
              <a:rPr lang="en-AU" sz="2400" dirty="0"/>
              <a:t>Add peering connection to another VPC</a:t>
            </a:r>
          </a:p>
          <a:p>
            <a:pPr marL="342900" indent="-342900">
              <a:buFont typeface="Arial" panose="020B0604020202020204" pitchFamily="34" charset="0"/>
              <a:buChar char="•"/>
            </a:pPr>
            <a:endParaRPr lang="en-AU" sz="2400" dirty="0"/>
          </a:p>
          <a:p>
            <a:pPr marL="342900" indent="-342900">
              <a:buFont typeface="Arial" panose="020B0604020202020204" pitchFamily="34" charset="0"/>
              <a:buChar char="•"/>
            </a:pPr>
            <a:r>
              <a:rPr lang="en-AU" sz="2400" dirty="0"/>
              <a:t>Add route to routing table pointing to VPC peering link</a:t>
            </a:r>
          </a:p>
        </p:txBody>
      </p:sp>
    </p:spTree>
    <p:extLst>
      <p:ext uri="{BB962C8B-B14F-4D97-AF65-F5344CB8AC3E}">
        <p14:creationId xmlns:p14="http://schemas.microsoft.com/office/powerpoint/2010/main" val="115406484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A2C45-8592-4E75-BA0C-1619195B51C3}"/>
              </a:ext>
            </a:extLst>
          </p:cNvPr>
          <p:cNvSpPr>
            <a:spLocks noGrp="1"/>
          </p:cNvSpPr>
          <p:nvPr>
            <p:ph type="title"/>
          </p:nvPr>
        </p:nvSpPr>
        <p:spPr>
          <a:xfrm>
            <a:off x="519248" y="228601"/>
            <a:ext cx="11151917" cy="564257"/>
          </a:xfrm>
        </p:spPr>
        <p:txBody>
          <a:bodyPr>
            <a:normAutofit fontScale="90000"/>
          </a:bodyPr>
          <a:lstStyle/>
          <a:p>
            <a:r>
              <a:rPr lang="en-AU" dirty="0"/>
              <a:t>Full-mesh peering</a:t>
            </a:r>
          </a:p>
        </p:txBody>
      </p:sp>
      <p:sp>
        <p:nvSpPr>
          <p:cNvPr id="3" name="Text Placeholder 2">
            <a:extLst>
              <a:ext uri="{FF2B5EF4-FFF2-40B4-BE49-F238E27FC236}">
                <a16:creationId xmlns:a16="http://schemas.microsoft.com/office/drawing/2014/main" id="{F31C51C5-6BB2-450F-B2D5-46AA2C364B73}"/>
              </a:ext>
            </a:extLst>
          </p:cNvPr>
          <p:cNvSpPr>
            <a:spLocks noGrp="1"/>
          </p:cNvSpPr>
          <p:nvPr>
            <p:ph type="body" sz="quarter" idx="10"/>
          </p:nvPr>
        </p:nvSpPr>
        <p:spPr>
          <a:xfrm>
            <a:off x="519248" y="909917"/>
            <a:ext cx="11151917" cy="924356"/>
          </a:xfrm>
        </p:spPr>
        <p:txBody>
          <a:bodyPr>
            <a:normAutofit/>
          </a:bodyPr>
          <a:lstStyle/>
          <a:p>
            <a:pPr marL="0" indent="0">
              <a:buNone/>
            </a:pPr>
            <a:r>
              <a:rPr lang="en-AU" dirty="0"/>
              <a:t>Max 50 peering connections per VPC. Not scalable, but the cheapest option</a:t>
            </a:r>
          </a:p>
          <a:p>
            <a:pPr marL="0" indent="0">
              <a:buNone/>
            </a:pPr>
            <a:endParaRPr lang="en-AU" dirty="0"/>
          </a:p>
        </p:txBody>
      </p:sp>
      <p:pic>
        <p:nvPicPr>
          <p:cNvPr id="5" name="Picture 6" descr="Image result for full-mesh peering aws vpc">
            <a:extLst>
              <a:ext uri="{FF2B5EF4-FFF2-40B4-BE49-F238E27FC236}">
                <a16:creationId xmlns:a16="http://schemas.microsoft.com/office/drawing/2014/main" id="{5542AF39-A0FF-4058-A0DD-C439342824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1561" y="1350087"/>
            <a:ext cx="6951281" cy="5308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436602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70F1B-1AFA-49E4-A22E-094C46D50479}"/>
              </a:ext>
            </a:extLst>
          </p:cNvPr>
          <p:cNvSpPr>
            <a:spLocks noGrp="1"/>
          </p:cNvSpPr>
          <p:nvPr>
            <p:ph type="title"/>
          </p:nvPr>
        </p:nvSpPr>
        <p:spPr>
          <a:xfrm>
            <a:off x="194748" y="20462"/>
            <a:ext cx="11551721" cy="564257"/>
          </a:xfrm>
        </p:spPr>
        <p:txBody>
          <a:bodyPr>
            <a:normAutofit fontScale="90000"/>
          </a:bodyPr>
          <a:lstStyle/>
          <a:p>
            <a:r>
              <a:rPr lang="en-AU" dirty="0"/>
              <a:t>VPN GWs is not only for On-</a:t>
            </a:r>
            <a:r>
              <a:rPr lang="en-AU" dirty="0" err="1"/>
              <a:t>prem</a:t>
            </a:r>
            <a:r>
              <a:rPr lang="en-AU" dirty="0"/>
              <a:t> connectivity – Transit VPC</a:t>
            </a:r>
          </a:p>
        </p:txBody>
      </p:sp>
      <p:sp>
        <p:nvSpPr>
          <p:cNvPr id="3" name="Text Placeholder 2">
            <a:extLst>
              <a:ext uri="{FF2B5EF4-FFF2-40B4-BE49-F238E27FC236}">
                <a16:creationId xmlns:a16="http://schemas.microsoft.com/office/drawing/2014/main" id="{76A85C59-2A2D-4966-9296-900F06B1C48A}"/>
              </a:ext>
            </a:extLst>
          </p:cNvPr>
          <p:cNvSpPr>
            <a:spLocks noGrp="1"/>
          </p:cNvSpPr>
          <p:nvPr>
            <p:ph type="body" sz="quarter" idx="10"/>
          </p:nvPr>
        </p:nvSpPr>
        <p:spPr>
          <a:xfrm>
            <a:off x="5433498" y="710005"/>
            <a:ext cx="6625824" cy="5959736"/>
          </a:xfrm>
        </p:spPr>
        <p:txBody>
          <a:bodyPr>
            <a:normAutofit/>
          </a:bodyPr>
          <a:lstStyle/>
          <a:p>
            <a:r>
              <a:rPr lang="en-AU" sz="2400" dirty="0"/>
              <a:t>Remember non-transitive routing rule?</a:t>
            </a:r>
          </a:p>
          <a:p>
            <a:r>
              <a:rPr lang="en-AU" sz="2400" dirty="0"/>
              <a:t>Transit VPC is no overcome this and avoid building full-mesh VPC</a:t>
            </a:r>
          </a:p>
          <a:p>
            <a:r>
              <a:rPr lang="en-AU" sz="2400" dirty="0"/>
              <a:t>Two Instances are built running Cisco CSR 1000v, </a:t>
            </a:r>
            <a:r>
              <a:rPr lang="en-AU" sz="2400" dirty="0" err="1"/>
              <a:t>Fortigate</a:t>
            </a:r>
            <a:r>
              <a:rPr lang="en-AU" sz="2400" dirty="0"/>
              <a:t>, Palo, anything which supports IPSec tunnels </a:t>
            </a:r>
          </a:p>
          <a:p>
            <a:r>
              <a:rPr lang="en-AU" sz="2400" dirty="0"/>
              <a:t>Assign public IP addresses to these Instances</a:t>
            </a:r>
          </a:p>
          <a:p>
            <a:pPr fontAlgn="base"/>
            <a:r>
              <a:rPr lang="en-AU" sz="2400" dirty="0"/>
              <a:t>Build IPSEC VPN with spoke VGWs</a:t>
            </a:r>
          </a:p>
          <a:p>
            <a:pPr fontAlgn="base"/>
            <a:r>
              <a:rPr lang="en-AU" sz="2400" dirty="0"/>
              <a:t>Establish BGP via IPSEC VPN tunnel</a:t>
            </a:r>
          </a:p>
          <a:p>
            <a:pPr fontAlgn="base"/>
            <a:r>
              <a:rPr lang="en-AU" sz="2400" dirty="0"/>
              <a:t>Use AS-path prepend in BGP for one of the firewalls, so all spokes use the same firewall based on BGP</a:t>
            </a:r>
          </a:p>
          <a:p>
            <a:pPr fontAlgn="base"/>
            <a:r>
              <a:rPr lang="en-AU" sz="2400" dirty="0"/>
              <a:t>Expensive, complex, and pretty common, but not relevant anymore after AWS introduced Transit GW</a:t>
            </a:r>
          </a:p>
          <a:p>
            <a:pPr fontAlgn="base"/>
            <a:endParaRPr lang="en-AU" dirty="0"/>
          </a:p>
          <a:p>
            <a:endParaRPr lang="en-AU" dirty="0"/>
          </a:p>
          <a:p>
            <a:endParaRPr lang="en-AU" dirty="0"/>
          </a:p>
        </p:txBody>
      </p:sp>
      <p:pic>
        <p:nvPicPr>
          <p:cNvPr id="9220" name="Picture 4" descr="Image result for cisco csr transit VPC">
            <a:extLst>
              <a:ext uri="{FF2B5EF4-FFF2-40B4-BE49-F238E27FC236}">
                <a16:creationId xmlns:a16="http://schemas.microsoft.com/office/drawing/2014/main" id="{990E91E4-035E-46F4-B326-2EAC566578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748" y="1036723"/>
            <a:ext cx="5238750" cy="4943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66926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7E5C7-7C0F-4AE5-94C8-C75913E551CF}"/>
              </a:ext>
            </a:extLst>
          </p:cNvPr>
          <p:cNvSpPr>
            <a:spLocks noGrp="1"/>
          </p:cNvSpPr>
          <p:nvPr>
            <p:ph type="title"/>
          </p:nvPr>
        </p:nvSpPr>
        <p:spPr/>
        <p:txBody>
          <a:bodyPr>
            <a:normAutofit fontScale="90000"/>
          </a:bodyPr>
          <a:lstStyle/>
          <a:p>
            <a:r>
              <a:rPr lang="en-AU" dirty="0"/>
              <a:t>Transit Gateway</a:t>
            </a:r>
          </a:p>
        </p:txBody>
      </p:sp>
      <p:sp>
        <p:nvSpPr>
          <p:cNvPr id="3" name="Text Placeholder 2">
            <a:extLst>
              <a:ext uri="{FF2B5EF4-FFF2-40B4-BE49-F238E27FC236}">
                <a16:creationId xmlns:a16="http://schemas.microsoft.com/office/drawing/2014/main" id="{E3897403-60E1-42A2-B7CC-5B0A1C9383F8}"/>
              </a:ext>
            </a:extLst>
          </p:cNvPr>
          <p:cNvSpPr>
            <a:spLocks noGrp="1"/>
          </p:cNvSpPr>
          <p:nvPr>
            <p:ph type="body" sz="quarter" idx="10"/>
          </p:nvPr>
        </p:nvSpPr>
        <p:spPr>
          <a:xfrm>
            <a:off x="6460898" y="1083075"/>
            <a:ext cx="5630697" cy="5468331"/>
          </a:xfrm>
        </p:spPr>
        <p:txBody>
          <a:bodyPr>
            <a:normAutofit/>
          </a:bodyPr>
          <a:lstStyle/>
          <a:p>
            <a:pPr marL="0" indent="0">
              <a:buNone/>
            </a:pPr>
            <a:r>
              <a:rPr lang="en-AU" sz="2000" dirty="0"/>
              <a:t>Transit GW is similar to a multi-VRF router which imports/exports routes between VRFs (VPCs in our case) creating </a:t>
            </a:r>
            <a:r>
              <a:rPr lang="en-AU" sz="2000" dirty="0">
                <a:solidFill>
                  <a:schemeClr val="accent1"/>
                </a:solidFill>
              </a:rPr>
              <a:t>Route Domains</a:t>
            </a:r>
          </a:p>
          <a:p>
            <a:pPr marL="0" indent="0">
              <a:buNone/>
            </a:pPr>
            <a:endParaRPr lang="en-AU" sz="2000" dirty="0"/>
          </a:p>
          <a:p>
            <a:pPr marL="0" indent="0">
              <a:buNone/>
            </a:pPr>
            <a:r>
              <a:rPr lang="en-AU" sz="2000" dirty="0"/>
              <a:t>TGW concepts:</a:t>
            </a:r>
          </a:p>
          <a:p>
            <a:r>
              <a:rPr lang="en-AU" sz="2000" dirty="0">
                <a:solidFill>
                  <a:schemeClr val="accent1"/>
                </a:solidFill>
              </a:rPr>
              <a:t>TGW Route tables </a:t>
            </a:r>
            <a:r>
              <a:rPr lang="en-AU" sz="2000" dirty="0"/>
              <a:t>(don’t confuse with </a:t>
            </a:r>
            <a:r>
              <a:rPr lang="en-AU" sz="2000" dirty="0">
                <a:solidFill>
                  <a:schemeClr val="accent1"/>
                </a:solidFill>
              </a:rPr>
              <a:t>VPC routing tables</a:t>
            </a:r>
            <a:r>
              <a:rPr lang="en-AU" sz="2000" dirty="0"/>
              <a:t>) – routing domains with routes imported from VPCs or built manually</a:t>
            </a:r>
          </a:p>
          <a:p>
            <a:r>
              <a:rPr lang="en-AU" sz="2000" dirty="0">
                <a:solidFill>
                  <a:schemeClr val="accent1"/>
                </a:solidFill>
              </a:rPr>
              <a:t>Attachment</a:t>
            </a:r>
            <a:r>
              <a:rPr lang="en-AU" sz="2000" dirty="0"/>
              <a:t> (routes to import FROM) and propagation (routes imported TO) – Can be VPC, VGW, Direct Connect</a:t>
            </a:r>
          </a:p>
          <a:p>
            <a:r>
              <a:rPr lang="en-AU" sz="2000" dirty="0"/>
              <a:t>Allows to built complex scenarios, restrict East-West traffic, force traffic to Security VPCs, etc</a:t>
            </a:r>
          </a:p>
          <a:p>
            <a:r>
              <a:rPr lang="en-AU" sz="2000" dirty="0"/>
              <a:t>Not free – Price per GB of data processed and per attachment/hour</a:t>
            </a:r>
          </a:p>
        </p:txBody>
      </p:sp>
      <p:pic>
        <p:nvPicPr>
          <p:cNvPr id="10242" name="Picture 2" descr="Image result for transit gw">
            <a:extLst>
              <a:ext uri="{FF2B5EF4-FFF2-40B4-BE49-F238E27FC236}">
                <a16:creationId xmlns:a16="http://schemas.microsoft.com/office/drawing/2014/main" id="{1FD52B75-4A4E-4E09-AF16-93772EFCB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248" y="792858"/>
            <a:ext cx="5941650" cy="6065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25414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FC2FA-B8EF-4144-A09C-CE67FF45142A}"/>
              </a:ext>
            </a:extLst>
          </p:cNvPr>
          <p:cNvSpPr>
            <a:spLocks noGrp="1"/>
          </p:cNvSpPr>
          <p:nvPr>
            <p:ph type="title"/>
          </p:nvPr>
        </p:nvSpPr>
        <p:spPr>
          <a:xfrm>
            <a:off x="519248" y="228601"/>
            <a:ext cx="11151917" cy="1376094"/>
          </a:xfrm>
        </p:spPr>
        <p:txBody>
          <a:bodyPr>
            <a:normAutofit/>
          </a:bodyPr>
          <a:lstStyle/>
          <a:p>
            <a:r>
              <a:rPr lang="en-AU" dirty="0"/>
              <a:t>Under the hood - AWS SDN</a:t>
            </a:r>
            <a:br>
              <a:rPr lang="en-AU" dirty="0"/>
            </a:br>
            <a:r>
              <a:rPr lang="en-AU" dirty="0"/>
              <a:t>Mapping Service</a:t>
            </a:r>
          </a:p>
        </p:txBody>
      </p:sp>
      <p:sp>
        <p:nvSpPr>
          <p:cNvPr id="3" name="Text Placeholder 2">
            <a:extLst>
              <a:ext uri="{FF2B5EF4-FFF2-40B4-BE49-F238E27FC236}">
                <a16:creationId xmlns:a16="http://schemas.microsoft.com/office/drawing/2014/main" id="{BA6E2FF9-8BEE-4147-B5DE-AFCF276F47D9}"/>
              </a:ext>
            </a:extLst>
          </p:cNvPr>
          <p:cNvSpPr>
            <a:spLocks noGrp="1"/>
          </p:cNvSpPr>
          <p:nvPr>
            <p:ph type="body" sz="quarter" idx="10"/>
          </p:nvPr>
        </p:nvSpPr>
        <p:spPr>
          <a:xfrm>
            <a:off x="8652934" y="228601"/>
            <a:ext cx="3539066" cy="6197600"/>
          </a:xfrm>
        </p:spPr>
        <p:txBody>
          <a:bodyPr>
            <a:normAutofit fontScale="92500" lnSpcReduction="20000"/>
          </a:bodyPr>
          <a:lstStyle/>
          <a:p>
            <a:pPr fontAlgn="base"/>
            <a:r>
              <a:rPr lang="en-AU" sz="2400" dirty="0"/>
              <a:t>Similar concepts as in VMWare NSX</a:t>
            </a:r>
          </a:p>
          <a:p>
            <a:pPr fontAlgn="base"/>
            <a:r>
              <a:rPr lang="en-AU" sz="2400" dirty="0"/>
              <a:t>Details are not revealed by AWS</a:t>
            </a:r>
          </a:p>
          <a:p>
            <a:pPr fontAlgn="base"/>
            <a:r>
              <a:rPr lang="en-AU" sz="2400" dirty="0">
                <a:latin typeface="+mj-lt"/>
                <a:ea typeface="+mj-ea"/>
                <a:cs typeface="+mj-cs"/>
              </a:rPr>
              <a:t>The mapping service registers every EC2 instance started by a customer </a:t>
            </a:r>
          </a:p>
          <a:p>
            <a:pPr fontAlgn="base"/>
            <a:r>
              <a:rPr lang="en-AU" sz="2400" dirty="0">
                <a:latin typeface="+mj-lt"/>
                <a:ea typeface="+mj-ea"/>
                <a:cs typeface="+mj-cs"/>
              </a:rPr>
              <a:t>When an EC2 instance sends an ARP request to reach any other instance, instead of allowing this broadcast on the network, the hypervisor catches the request, sends it to the mapping service data base, which will reply with the requested MAC address but also with the IP of the hypervisor IP of the host on which the target instance is running. </a:t>
            </a:r>
          </a:p>
        </p:txBody>
      </p:sp>
      <p:pic>
        <p:nvPicPr>
          <p:cNvPr id="5" name="Picture 4" descr="Screen Clipping">
            <a:extLst>
              <a:ext uri="{FF2B5EF4-FFF2-40B4-BE49-F238E27FC236}">
                <a16:creationId xmlns:a16="http://schemas.microsoft.com/office/drawing/2014/main" id="{C2BB9C10-D9B5-4EA4-8CDB-346E600386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114" y="1604695"/>
            <a:ext cx="8400442" cy="3864771"/>
          </a:xfrm>
          <a:prstGeom prst="rect">
            <a:avLst/>
          </a:prstGeom>
        </p:spPr>
      </p:pic>
    </p:spTree>
    <p:extLst>
      <p:ext uri="{BB962C8B-B14F-4D97-AF65-F5344CB8AC3E}">
        <p14:creationId xmlns:p14="http://schemas.microsoft.com/office/powerpoint/2010/main" val="77701343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455CA-D3C1-43C7-A863-715CD8C30614}"/>
              </a:ext>
            </a:extLst>
          </p:cNvPr>
          <p:cNvSpPr>
            <a:spLocks noGrp="1"/>
          </p:cNvSpPr>
          <p:nvPr>
            <p:ph type="title"/>
          </p:nvPr>
        </p:nvSpPr>
        <p:spPr/>
        <p:txBody>
          <a:bodyPr>
            <a:normAutofit fontScale="90000"/>
          </a:bodyPr>
          <a:lstStyle/>
          <a:p>
            <a:r>
              <a:rPr lang="en-AU" dirty="0"/>
              <a:t>TGW Allows to implement complex designs</a:t>
            </a:r>
          </a:p>
        </p:txBody>
      </p:sp>
      <p:sp>
        <p:nvSpPr>
          <p:cNvPr id="3" name="Text Placeholder 2">
            <a:extLst>
              <a:ext uri="{FF2B5EF4-FFF2-40B4-BE49-F238E27FC236}">
                <a16:creationId xmlns:a16="http://schemas.microsoft.com/office/drawing/2014/main" id="{69A03952-6977-4020-A340-942ADE26C63D}"/>
              </a:ext>
            </a:extLst>
          </p:cNvPr>
          <p:cNvSpPr>
            <a:spLocks noGrp="1"/>
          </p:cNvSpPr>
          <p:nvPr>
            <p:ph type="body" sz="quarter" idx="10"/>
          </p:nvPr>
        </p:nvSpPr>
        <p:spPr/>
        <p:txBody>
          <a:bodyPr/>
          <a:lstStyle/>
          <a:p>
            <a:endParaRPr lang="en-AU" dirty="0"/>
          </a:p>
        </p:txBody>
      </p:sp>
      <p:pic>
        <p:nvPicPr>
          <p:cNvPr id="5" name="Picture 4" descr="Screen Clipping">
            <a:extLst>
              <a:ext uri="{FF2B5EF4-FFF2-40B4-BE49-F238E27FC236}">
                <a16:creationId xmlns:a16="http://schemas.microsoft.com/office/drawing/2014/main" id="{492EDBE1-6A44-4D66-9F6B-AFC9D00C0E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47"/>
            <a:ext cx="12192000" cy="6854106"/>
          </a:xfrm>
          <a:prstGeom prst="rect">
            <a:avLst/>
          </a:prstGeom>
        </p:spPr>
      </p:pic>
    </p:spTree>
    <p:extLst>
      <p:ext uri="{BB962C8B-B14F-4D97-AF65-F5344CB8AC3E}">
        <p14:creationId xmlns:p14="http://schemas.microsoft.com/office/powerpoint/2010/main" val="102649190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064D3-5169-4279-8039-9E4E8AAF4630}"/>
              </a:ext>
            </a:extLst>
          </p:cNvPr>
          <p:cNvSpPr>
            <a:spLocks noGrp="1"/>
          </p:cNvSpPr>
          <p:nvPr>
            <p:ph type="title"/>
          </p:nvPr>
        </p:nvSpPr>
        <p:spPr>
          <a:xfrm>
            <a:off x="829732" y="1645920"/>
            <a:ext cx="11057467" cy="3420931"/>
          </a:xfrm>
        </p:spPr>
        <p:txBody>
          <a:bodyPr>
            <a:normAutofit/>
          </a:bodyPr>
          <a:lstStyle/>
          <a:p>
            <a:r>
              <a:rPr lang="en-AU" sz="5300" b="1" dirty="0"/>
              <a:t>AWS Managed Network Services</a:t>
            </a:r>
            <a:br>
              <a:rPr lang="en-AU" sz="5300" b="1" dirty="0"/>
            </a:br>
            <a:br>
              <a:rPr lang="en-AU" sz="5300" b="1" dirty="0"/>
            </a:br>
            <a:r>
              <a:rPr lang="en-AU" sz="3200" b="1" dirty="0"/>
              <a:t>Load Balancers</a:t>
            </a:r>
            <a:br>
              <a:rPr lang="en-AU" sz="3733" b="1" dirty="0"/>
            </a:br>
            <a:r>
              <a:rPr lang="en-AU" sz="3733" b="1" dirty="0"/>
              <a:t>WAF</a:t>
            </a:r>
          </a:p>
        </p:txBody>
      </p:sp>
    </p:spTree>
    <p:extLst>
      <p:ext uri="{BB962C8B-B14F-4D97-AF65-F5344CB8AC3E}">
        <p14:creationId xmlns:p14="http://schemas.microsoft.com/office/powerpoint/2010/main" val="336380272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22F01-CE1F-4CD3-AF65-0E4F9F54888B}"/>
              </a:ext>
            </a:extLst>
          </p:cNvPr>
          <p:cNvSpPr>
            <a:spLocks noGrp="1"/>
          </p:cNvSpPr>
          <p:nvPr>
            <p:ph type="title"/>
          </p:nvPr>
        </p:nvSpPr>
        <p:spPr>
          <a:xfrm>
            <a:off x="519248" y="228601"/>
            <a:ext cx="11151917" cy="978762"/>
          </a:xfrm>
        </p:spPr>
        <p:txBody>
          <a:bodyPr>
            <a:normAutofit fontScale="90000"/>
          </a:bodyPr>
          <a:lstStyle/>
          <a:p>
            <a:r>
              <a:rPr lang="en-AU" dirty="0"/>
              <a:t>AWS Managed Network Services</a:t>
            </a:r>
            <a:br>
              <a:rPr lang="en-AU" dirty="0"/>
            </a:br>
            <a:r>
              <a:rPr lang="en-AU" sz="3100" dirty="0">
                <a:solidFill>
                  <a:schemeClr val="accent1"/>
                </a:solidFill>
              </a:rPr>
              <a:t>Load balancers</a:t>
            </a:r>
            <a:endParaRPr lang="en-AU" dirty="0">
              <a:solidFill>
                <a:schemeClr val="accent1"/>
              </a:solidFill>
            </a:endParaRPr>
          </a:p>
        </p:txBody>
      </p:sp>
      <p:sp>
        <p:nvSpPr>
          <p:cNvPr id="3" name="Text Placeholder 2">
            <a:extLst>
              <a:ext uri="{FF2B5EF4-FFF2-40B4-BE49-F238E27FC236}">
                <a16:creationId xmlns:a16="http://schemas.microsoft.com/office/drawing/2014/main" id="{12D69745-69F8-44E5-AE53-BACE8AE4C738}"/>
              </a:ext>
            </a:extLst>
          </p:cNvPr>
          <p:cNvSpPr>
            <a:spLocks noGrp="1"/>
          </p:cNvSpPr>
          <p:nvPr>
            <p:ph type="body" sz="quarter" idx="10"/>
          </p:nvPr>
        </p:nvSpPr>
        <p:spPr>
          <a:xfrm>
            <a:off x="519248" y="1447798"/>
            <a:ext cx="11151917" cy="3674617"/>
          </a:xfrm>
        </p:spPr>
        <p:txBody>
          <a:bodyPr>
            <a:normAutofit/>
          </a:bodyPr>
          <a:lstStyle/>
          <a:p>
            <a:r>
              <a:rPr lang="en-AU" dirty="0"/>
              <a:t>Two types of managed Load-balancers:</a:t>
            </a:r>
          </a:p>
          <a:p>
            <a:pPr>
              <a:buFont typeface="Wingdings" panose="05000000000000000000" pitchFamily="2" charset="2"/>
              <a:buChar char="Ø"/>
            </a:pPr>
            <a:r>
              <a:rPr lang="en-AU" sz="2000" dirty="0"/>
              <a:t>Network LB</a:t>
            </a:r>
          </a:p>
          <a:p>
            <a:pPr>
              <a:buFont typeface="Wingdings" panose="05000000000000000000" pitchFamily="2" charset="2"/>
              <a:buChar char="Ø"/>
            </a:pPr>
            <a:r>
              <a:rPr lang="en-AU" sz="2000" dirty="0"/>
              <a:t>Application LB</a:t>
            </a:r>
          </a:p>
          <a:p>
            <a:pPr>
              <a:buFont typeface="Wingdings" panose="05000000000000000000" pitchFamily="2" charset="2"/>
              <a:buChar char="Ø"/>
            </a:pPr>
            <a:r>
              <a:rPr lang="en-AU" sz="2000" dirty="0"/>
              <a:t>Classic LB still exists, but considered as Legacy</a:t>
            </a:r>
          </a:p>
          <a:p>
            <a:endParaRPr lang="en-AU" dirty="0"/>
          </a:p>
        </p:txBody>
      </p:sp>
    </p:spTree>
    <p:extLst>
      <p:ext uri="{BB962C8B-B14F-4D97-AF65-F5344CB8AC3E}">
        <p14:creationId xmlns:p14="http://schemas.microsoft.com/office/powerpoint/2010/main" val="205716854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A65AF5C-A175-4845-8096-6A2F44D80EFA}"/>
              </a:ext>
            </a:extLst>
          </p:cNvPr>
          <p:cNvSpPr txBox="1">
            <a:spLocks/>
          </p:cNvSpPr>
          <p:nvPr/>
        </p:nvSpPr>
        <p:spPr>
          <a:xfrm>
            <a:off x="519247" y="252046"/>
            <a:ext cx="11151917" cy="104921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AU" sz="3700" dirty="0"/>
              <a:t>AWS Managed Network Services</a:t>
            </a:r>
            <a:br>
              <a:rPr lang="en-AU" dirty="0"/>
            </a:br>
            <a:r>
              <a:rPr lang="en-AU" sz="2900" dirty="0">
                <a:solidFill>
                  <a:schemeClr val="accent1"/>
                </a:solidFill>
              </a:rPr>
              <a:t>Network Load Balancer</a:t>
            </a:r>
            <a:endParaRPr lang="en-AU" dirty="0">
              <a:solidFill>
                <a:schemeClr val="accent1"/>
              </a:solidFill>
            </a:endParaRPr>
          </a:p>
        </p:txBody>
      </p:sp>
      <p:sp>
        <p:nvSpPr>
          <p:cNvPr id="5" name="Text Placeholder 2">
            <a:extLst>
              <a:ext uri="{FF2B5EF4-FFF2-40B4-BE49-F238E27FC236}">
                <a16:creationId xmlns:a16="http://schemas.microsoft.com/office/drawing/2014/main" id="{E4D03890-4B77-4825-8799-E088D67217FA}"/>
              </a:ext>
            </a:extLst>
          </p:cNvPr>
          <p:cNvSpPr>
            <a:spLocks noGrp="1"/>
          </p:cNvSpPr>
          <p:nvPr>
            <p:ph type="body" sz="quarter" idx="10"/>
          </p:nvPr>
        </p:nvSpPr>
        <p:spPr>
          <a:xfrm>
            <a:off x="7256585" y="228601"/>
            <a:ext cx="4572000" cy="6296749"/>
          </a:xfrm>
        </p:spPr>
        <p:txBody>
          <a:bodyPr>
            <a:normAutofit/>
          </a:bodyPr>
          <a:lstStyle/>
          <a:p>
            <a:r>
              <a:rPr lang="en-AU" sz="2400" dirty="0"/>
              <a:t>Network Load Balancers are used to route traffic at Layer 4</a:t>
            </a:r>
          </a:p>
          <a:p>
            <a:r>
              <a:rPr lang="en-AU" sz="2400" dirty="0"/>
              <a:t>High-throughput, millions request per seconds</a:t>
            </a:r>
          </a:p>
          <a:p>
            <a:r>
              <a:rPr lang="en-AU" sz="2400" dirty="0"/>
              <a:t>TCP or UDP</a:t>
            </a:r>
          </a:p>
          <a:p>
            <a:pPr algn="just"/>
            <a:r>
              <a:rPr lang="en-AU" sz="2400" dirty="0"/>
              <a:t>Integrates with EC2 Auto Scaling Elastic to enable you to attach one or more load balancers to an existing Auto Scaling group. After you attach the load balancer, it automatically registers the instances in the group and distributes incoming traffic across the instances.</a:t>
            </a:r>
          </a:p>
          <a:p>
            <a:r>
              <a:rPr lang="en-AU" sz="2400" dirty="0"/>
              <a:t>Add Listeners and then Target Groups</a:t>
            </a:r>
          </a:p>
        </p:txBody>
      </p:sp>
      <p:pic>
        <p:nvPicPr>
          <p:cNvPr id="7" name="Picture 6" descr="Screen Clipping">
            <a:extLst>
              <a:ext uri="{FF2B5EF4-FFF2-40B4-BE49-F238E27FC236}">
                <a16:creationId xmlns:a16="http://schemas.microsoft.com/office/drawing/2014/main" id="{B9A94390-A222-41FB-9909-1C308B5EB6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247" y="1547321"/>
            <a:ext cx="6343241" cy="3892186"/>
          </a:xfrm>
          <a:prstGeom prst="rect">
            <a:avLst/>
          </a:prstGeom>
        </p:spPr>
      </p:pic>
    </p:spTree>
    <p:extLst>
      <p:ext uri="{BB962C8B-B14F-4D97-AF65-F5344CB8AC3E}">
        <p14:creationId xmlns:p14="http://schemas.microsoft.com/office/powerpoint/2010/main" val="18916738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2872-6600-4D3A-8586-5EBC78C1CD1A}"/>
              </a:ext>
            </a:extLst>
          </p:cNvPr>
          <p:cNvSpPr>
            <a:spLocks noGrp="1"/>
          </p:cNvSpPr>
          <p:nvPr>
            <p:ph type="title"/>
          </p:nvPr>
        </p:nvSpPr>
        <p:spPr/>
        <p:txBody>
          <a:bodyPr>
            <a:normAutofit fontScale="90000"/>
          </a:bodyPr>
          <a:lstStyle/>
          <a:p>
            <a:r>
              <a:rPr lang="en-AU" dirty="0"/>
              <a:t>Common design – NLB Sandwich for ingress traffic</a:t>
            </a:r>
          </a:p>
        </p:txBody>
      </p:sp>
      <p:sp>
        <p:nvSpPr>
          <p:cNvPr id="3" name="Text Placeholder 2">
            <a:extLst>
              <a:ext uri="{FF2B5EF4-FFF2-40B4-BE49-F238E27FC236}">
                <a16:creationId xmlns:a16="http://schemas.microsoft.com/office/drawing/2014/main" id="{AB12423F-FBBB-49DC-9AC1-ACD4414716C8}"/>
              </a:ext>
            </a:extLst>
          </p:cNvPr>
          <p:cNvSpPr>
            <a:spLocks noGrp="1"/>
          </p:cNvSpPr>
          <p:nvPr>
            <p:ph type="body" sz="quarter" idx="10"/>
          </p:nvPr>
        </p:nvSpPr>
        <p:spPr>
          <a:xfrm>
            <a:off x="5851571" y="973015"/>
            <a:ext cx="6152860" cy="5744308"/>
          </a:xfrm>
        </p:spPr>
        <p:txBody>
          <a:bodyPr>
            <a:normAutofit fontScale="92500" lnSpcReduction="20000"/>
          </a:bodyPr>
          <a:lstStyle/>
          <a:p>
            <a:r>
              <a:rPr lang="en-AU" dirty="0"/>
              <a:t>VPC spans 2 availability zones </a:t>
            </a:r>
          </a:p>
          <a:p>
            <a:r>
              <a:rPr lang="en-AU" dirty="0"/>
              <a:t>Each availability zone has a public subnet and a private subnet.</a:t>
            </a:r>
          </a:p>
          <a:p>
            <a:r>
              <a:rPr lang="en-AU" dirty="0"/>
              <a:t>An External ELB sends incoming traffic to a Firewall Auto Scaling Group residing on the two public subnets.</a:t>
            </a:r>
          </a:p>
          <a:p>
            <a:r>
              <a:rPr lang="en-AU" dirty="0"/>
              <a:t>The FWs in the group inspect the traffic and forward the traffic to an Internal ELB.</a:t>
            </a:r>
          </a:p>
          <a:p>
            <a:r>
              <a:rPr lang="en-AU" dirty="0"/>
              <a:t>The Internal ELB sends incoming traffic to a group of servers residing on the two private subnets.</a:t>
            </a:r>
          </a:p>
          <a:p>
            <a:r>
              <a:rPr lang="en-AU" dirty="0"/>
              <a:t>The FW Auto Scaling Group is set up to increase or decrease the number of FWs based on AWS Cloud Watch metrics like other instances.</a:t>
            </a:r>
          </a:p>
        </p:txBody>
      </p:sp>
      <p:pic>
        <p:nvPicPr>
          <p:cNvPr id="25604" name="Picture 4" descr="Image result for ELB sandwich aws">
            <a:extLst>
              <a:ext uri="{FF2B5EF4-FFF2-40B4-BE49-F238E27FC236}">
                <a16:creationId xmlns:a16="http://schemas.microsoft.com/office/drawing/2014/main" id="{A7AA9EEB-287B-4F24-9B9B-405317F980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248" y="792858"/>
            <a:ext cx="5332323" cy="575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58982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F141E-3AE9-4A4B-8DF7-F181271CEE8F}"/>
              </a:ext>
            </a:extLst>
          </p:cNvPr>
          <p:cNvSpPr>
            <a:spLocks noGrp="1"/>
          </p:cNvSpPr>
          <p:nvPr>
            <p:ph type="title"/>
          </p:nvPr>
        </p:nvSpPr>
        <p:spPr>
          <a:xfrm>
            <a:off x="519248" y="228601"/>
            <a:ext cx="11151917" cy="767861"/>
          </a:xfrm>
        </p:spPr>
        <p:txBody>
          <a:bodyPr>
            <a:normAutofit fontScale="90000"/>
          </a:bodyPr>
          <a:lstStyle/>
          <a:p>
            <a:r>
              <a:rPr lang="en-AU" dirty="0"/>
              <a:t>AWS Managed Network Services</a:t>
            </a:r>
            <a:br>
              <a:rPr lang="en-AU" dirty="0"/>
            </a:br>
            <a:r>
              <a:rPr lang="en-AU" sz="3100" dirty="0">
                <a:solidFill>
                  <a:schemeClr val="accent1"/>
                </a:solidFill>
              </a:rPr>
              <a:t>Application Load Balancer</a:t>
            </a:r>
            <a:endParaRPr lang="en-AU" dirty="0"/>
          </a:p>
        </p:txBody>
      </p:sp>
      <p:sp>
        <p:nvSpPr>
          <p:cNvPr id="3" name="Text Placeholder 2">
            <a:extLst>
              <a:ext uri="{FF2B5EF4-FFF2-40B4-BE49-F238E27FC236}">
                <a16:creationId xmlns:a16="http://schemas.microsoft.com/office/drawing/2014/main" id="{9D2C8BD1-4497-4DD4-A321-80E48F4147A4}"/>
              </a:ext>
            </a:extLst>
          </p:cNvPr>
          <p:cNvSpPr>
            <a:spLocks noGrp="1"/>
          </p:cNvSpPr>
          <p:nvPr>
            <p:ph type="body" sz="quarter" idx="10"/>
          </p:nvPr>
        </p:nvSpPr>
        <p:spPr>
          <a:xfrm>
            <a:off x="7256585" y="228601"/>
            <a:ext cx="4572000" cy="6296749"/>
          </a:xfrm>
        </p:spPr>
        <p:txBody>
          <a:bodyPr>
            <a:normAutofit/>
          </a:bodyPr>
          <a:lstStyle/>
          <a:p>
            <a:r>
              <a:rPr lang="en-AU" sz="2400" dirty="0"/>
              <a:t>Application Load Balancers are used to route HTTP/HTTPS (or Layer 7) traffic</a:t>
            </a:r>
          </a:p>
          <a:p>
            <a:r>
              <a:rPr lang="en-AU" sz="2400" dirty="0"/>
              <a:t>Use the concept of rules, targets, and target groups. Rules determine how to route requests.</a:t>
            </a:r>
          </a:p>
          <a:p>
            <a:r>
              <a:rPr lang="en-AU" sz="2400" dirty="0"/>
              <a:t>Host-based or path-based routing rules</a:t>
            </a:r>
          </a:p>
          <a:p>
            <a:r>
              <a:rPr lang="en-AU" sz="2400" dirty="0"/>
              <a:t>Offers SSL offloading. Certificates provided by AWS Certificate Manager and deployed on your load balancer can be renewed automatically.</a:t>
            </a:r>
          </a:p>
        </p:txBody>
      </p:sp>
      <p:pic>
        <p:nvPicPr>
          <p:cNvPr id="22530" name="Picture 2" descr="https://dmhnzl5mp9mj6.cloudfront.net/application-management_awsblog/images/img2.png">
            <a:extLst>
              <a:ext uri="{FF2B5EF4-FFF2-40B4-BE49-F238E27FC236}">
                <a16:creationId xmlns:a16="http://schemas.microsoft.com/office/drawing/2014/main" id="{0B1FFEEB-CE3D-4341-B41E-21D54E169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22" y="1290236"/>
            <a:ext cx="6693770" cy="523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870784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9285C-DD07-4965-B7FF-0A72662EE06E}"/>
              </a:ext>
            </a:extLst>
          </p:cNvPr>
          <p:cNvSpPr>
            <a:spLocks noGrp="1"/>
          </p:cNvSpPr>
          <p:nvPr>
            <p:ph type="title"/>
          </p:nvPr>
        </p:nvSpPr>
        <p:spPr/>
        <p:txBody>
          <a:bodyPr>
            <a:normAutofit fontScale="90000"/>
          </a:bodyPr>
          <a:lstStyle/>
          <a:p>
            <a:r>
              <a:rPr lang="en-AU" dirty="0"/>
              <a:t>Application Load Balancer rules: if/then</a:t>
            </a:r>
          </a:p>
        </p:txBody>
      </p:sp>
      <p:pic>
        <p:nvPicPr>
          <p:cNvPr id="24578" name="Picture 2" descr="https://media.amazonwebservices.com/blog/2019/alb_condition_menu_2.png">
            <a:extLst>
              <a:ext uri="{FF2B5EF4-FFF2-40B4-BE49-F238E27FC236}">
                <a16:creationId xmlns:a16="http://schemas.microsoft.com/office/drawing/2014/main" id="{353C78B9-1198-49F7-9990-61C773C6F9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248" y="792858"/>
            <a:ext cx="6286500" cy="3952875"/>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https://media.amazonwebservices.com/blog/2019/alb_listeners_1.png">
            <a:extLst>
              <a:ext uri="{FF2B5EF4-FFF2-40B4-BE49-F238E27FC236}">
                <a16:creationId xmlns:a16="http://schemas.microsoft.com/office/drawing/2014/main" id="{9A37F887-887E-408C-B85C-114A580D79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6996" y="3633421"/>
            <a:ext cx="6286500" cy="299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227516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74E0A-ED8D-44A7-8CAA-FFCF2561A7B8}"/>
              </a:ext>
            </a:extLst>
          </p:cNvPr>
          <p:cNvSpPr>
            <a:spLocks noGrp="1"/>
          </p:cNvSpPr>
          <p:nvPr>
            <p:ph type="title"/>
          </p:nvPr>
        </p:nvSpPr>
        <p:spPr>
          <a:xfrm>
            <a:off x="519248" y="228601"/>
            <a:ext cx="11151917" cy="914619"/>
          </a:xfrm>
        </p:spPr>
        <p:txBody>
          <a:bodyPr>
            <a:normAutofit fontScale="90000"/>
          </a:bodyPr>
          <a:lstStyle/>
          <a:p>
            <a:r>
              <a:rPr lang="en-AU" dirty="0"/>
              <a:t>AWS Managed Network Services</a:t>
            </a:r>
            <a:br>
              <a:rPr lang="en-AU" dirty="0"/>
            </a:br>
            <a:r>
              <a:rPr lang="en-AU" dirty="0">
                <a:solidFill>
                  <a:schemeClr val="accent1"/>
                </a:solidFill>
              </a:rPr>
              <a:t>Web Application Firewall</a:t>
            </a:r>
            <a:endParaRPr lang="en-AU" dirty="0"/>
          </a:p>
        </p:txBody>
      </p:sp>
      <p:sp>
        <p:nvSpPr>
          <p:cNvPr id="3" name="Text Placeholder 2">
            <a:extLst>
              <a:ext uri="{FF2B5EF4-FFF2-40B4-BE49-F238E27FC236}">
                <a16:creationId xmlns:a16="http://schemas.microsoft.com/office/drawing/2014/main" id="{27EFCCD6-8733-4DB6-B399-6881BFF3FE3A}"/>
              </a:ext>
            </a:extLst>
          </p:cNvPr>
          <p:cNvSpPr>
            <a:spLocks noGrp="1"/>
          </p:cNvSpPr>
          <p:nvPr>
            <p:ph type="body" sz="quarter" idx="10"/>
          </p:nvPr>
        </p:nvSpPr>
        <p:spPr>
          <a:xfrm>
            <a:off x="7526216" y="1447799"/>
            <a:ext cx="4144950" cy="5269524"/>
          </a:xfrm>
        </p:spPr>
        <p:txBody>
          <a:bodyPr>
            <a:normAutofit/>
          </a:bodyPr>
          <a:lstStyle/>
          <a:p>
            <a:r>
              <a:rPr lang="en-AU" dirty="0"/>
              <a:t>Uses concepts of Web ACLs based on various conditions, such as IP addresses, Headers</a:t>
            </a:r>
          </a:p>
          <a:p>
            <a:r>
              <a:rPr lang="en-AU" dirty="0"/>
              <a:t>Integrates with Application Load Balancer, API Gateway or </a:t>
            </a:r>
            <a:r>
              <a:rPr lang="en-AU" dirty="0" err="1"/>
              <a:t>CloudFront</a:t>
            </a:r>
            <a:r>
              <a:rPr lang="en-AU" dirty="0"/>
              <a:t> (AWS CDN)</a:t>
            </a:r>
          </a:p>
          <a:p>
            <a:r>
              <a:rPr lang="en-AU" dirty="0"/>
              <a:t>Rules can be built programmatically</a:t>
            </a:r>
          </a:p>
        </p:txBody>
      </p:sp>
      <p:pic>
        <p:nvPicPr>
          <p:cNvPr id="9" name="Picture 8" descr="Screen Clipping">
            <a:extLst>
              <a:ext uri="{FF2B5EF4-FFF2-40B4-BE49-F238E27FC236}">
                <a16:creationId xmlns:a16="http://schemas.microsoft.com/office/drawing/2014/main" id="{9B25E0D8-F7C9-46CF-83D5-426D50B4B7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248" y="1392272"/>
            <a:ext cx="6491152" cy="5465728"/>
          </a:xfrm>
          <a:prstGeom prst="rect">
            <a:avLst/>
          </a:prstGeom>
        </p:spPr>
      </p:pic>
    </p:spTree>
    <p:extLst>
      <p:ext uri="{BB962C8B-B14F-4D97-AF65-F5344CB8AC3E}">
        <p14:creationId xmlns:p14="http://schemas.microsoft.com/office/powerpoint/2010/main" val="204391751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6BF04B2-3A0F-41F5-B6E1-E75D13BD0CF3}"/>
              </a:ext>
            </a:extLst>
          </p:cNvPr>
          <p:cNvSpPr>
            <a:spLocks noGrp="1"/>
          </p:cNvSpPr>
          <p:nvPr>
            <p:ph type="body" sz="quarter" idx="10"/>
          </p:nvPr>
        </p:nvSpPr>
        <p:spPr>
          <a:xfrm>
            <a:off x="8100646" y="1447799"/>
            <a:ext cx="3570519" cy="924356"/>
          </a:xfrm>
        </p:spPr>
        <p:txBody>
          <a:bodyPr/>
          <a:lstStyle/>
          <a:p>
            <a:endParaRPr lang="en-AU" dirty="0"/>
          </a:p>
        </p:txBody>
      </p:sp>
      <p:sp>
        <p:nvSpPr>
          <p:cNvPr id="4" name="Title 1">
            <a:extLst>
              <a:ext uri="{FF2B5EF4-FFF2-40B4-BE49-F238E27FC236}">
                <a16:creationId xmlns:a16="http://schemas.microsoft.com/office/drawing/2014/main" id="{775F6237-E1E9-4A91-B217-55BB580D4B30}"/>
              </a:ext>
            </a:extLst>
          </p:cNvPr>
          <p:cNvSpPr txBox="1">
            <a:spLocks/>
          </p:cNvSpPr>
          <p:nvPr/>
        </p:nvSpPr>
        <p:spPr>
          <a:xfrm>
            <a:off x="519248" y="263770"/>
            <a:ext cx="11151917" cy="102576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AU" dirty="0"/>
              <a:t>AWS Managed Network Services</a:t>
            </a:r>
            <a:br>
              <a:rPr lang="en-AU" dirty="0"/>
            </a:br>
            <a:r>
              <a:rPr lang="en-AU" sz="3100" dirty="0">
                <a:solidFill>
                  <a:schemeClr val="accent1"/>
                </a:solidFill>
              </a:rPr>
              <a:t>Web Application Firewall</a:t>
            </a:r>
            <a:endParaRPr lang="en-AU" dirty="0"/>
          </a:p>
        </p:txBody>
      </p:sp>
      <p:pic>
        <p:nvPicPr>
          <p:cNvPr id="6" name="Picture 5" descr="Screen Clipping">
            <a:extLst>
              <a:ext uri="{FF2B5EF4-FFF2-40B4-BE49-F238E27FC236}">
                <a16:creationId xmlns:a16="http://schemas.microsoft.com/office/drawing/2014/main" id="{AC3F292D-B185-4F2D-AE68-4B30217CD6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698" y="0"/>
            <a:ext cx="11322604" cy="6858000"/>
          </a:xfrm>
          <a:prstGeom prst="rect">
            <a:avLst/>
          </a:prstGeom>
        </p:spPr>
      </p:pic>
    </p:spTree>
    <p:extLst>
      <p:ext uri="{BB962C8B-B14F-4D97-AF65-F5344CB8AC3E}">
        <p14:creationId xmlns:p14="http://schemas.microsoft.com/office/powerpoint/2010/main" val="151510386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0E677-93D4-4F98-81CE-3A5073B73317}"/>
              </a:ext>
            </a:extLst>
          </p:cNvPr>
          <p:cNvSpPr>
            <a:spLocks noGrp="1"/>
          </p:cNvSpPr>
          <p:nvPr>
            <p:ph type="title"/>
          </p:nvPr>
        </p:nvSpPr>
        <p:spPr/>
        <p:txBody>
          <a:bodyPr>
            <a:normAutofit fontScale="90000"/>
          </a:bodyPr>
          <a:lstStyle/>
          <a:p>
            <a:r>
              <a:rPr lang="en-AU" dirty="0"/>
              <a:t>AWS WAF – Managed rules</a:t>
            </a:r>
          </a:p>
        </p:txBody>
      </p:sp>
      <p:sp>
        <p:nvSpPr>
          <p:cNvPr id="3" name="Text Placeholder 2">
            <a:extLst>
              <a:ext uri="{FF2B5EF4-FFF2-40B4-BE49-F238E27FC236}">
                <a16:creationId xmlns:a16="http://schemas.microsoft.com/office/drawing/2014/main" id="{4981B356-85A0-436F-AB94-D4D840C7D52F}"/>
              </a:ext>
            </a:extLst>
          </p:cNvPr>
          <p:cNvSpPr>
            <a:spLocks noGrp="1"/>
          </p:cNvSpPr>
          <p:nvPr>
            <p:ph type="body" sz="quarter" idx="10"/>
          </p:nvPr>
        </p:nvSpPr>
        <p:spPr>
          <a:xfrm>
            <a:off x="7678616" y="792858"/>
            <a:ext cx="4086334" cy="3908096"/>
          </a:xfrm>
        </p:spPr>
        <p:txBody>
          <a:bodyPr>
            <a:normAutofit/>
          </a:bodyPr>
          <a:lstStyle/>
          <a:p>
            <a:r>
              <a:rPr lang="en-AU" dirty="0"/>
              <a:t>An option to use third-party managed rules – see AWS Marketplace</a:t>
            </a:r>
          </a:p>
          <a:p>
            <a:r>
              <a:rPr lang="en-AU" dirty="0"/>
              <a:t>See rating and reviews </a:t>
            </a:r>
            <a:r>
              <a:rPr lang="en-AU" dirty="0">
                <a:sym typeface="Wingdings" panose="05000000000000000000" pitchFamily="2" charset="2"/>
              </a:rPr>
              <a:t></a:t>
            </a:r>
            <a:endParaRPr lang="en-AU" dirty="0"/>
          </a:p>
        </p:txBody>
      </p:sp>
      <p:pic>
        <p:nvPicPr>
          <p:cNvPr id="7" name="Picture 6" descr="Screen Clipping">
            <a:extLst>
              <a:ext uri="{FF2B5EF4-FFF2-40B4-BE49-F238E27FC236}">
                <a16:creationId xmlns:a16="http://schemas.microsoft.com/office/drawing/2014/main" id="{4A7FDA4B-DF0F-4CDB-B815-C3D553B0BE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247" y="902677"/>
            <a:ext cx="6831121" cy="5644574"/>
          </a:xfrm>
          <a:prstGeom prst="rect">
            <a:avLst/>
          </a:prstGeom>
        </p:spPr>
      </p:pic>
    </p:spTree>
    <p:extLst>
      <p:ext uri="{BB962C8B-B14F-4D97-AF65-F5344CB8AC3E}">
        <p14:creationId xmlns:p14="http://schemas.microsoft.com/office/powerpoint/2010/main" val="293559464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D655D-4F92-448A-9BA7-DEC3BC7848B9}"/>
              </a:ext>
            </a:extLst>
          </p:cNvPr>
          <p:cNvSpPr>
            <a:spLocks noGrp="1"/>
          </p:cNvSpPr>
          <p:nvPr>
            <p:ph type="title"/>
          </p:nvPr>
        </p:nvSpPr>
        <p:spPr>
          <a:xfrm>
            <a:off x="519248" y="228601"/>
            <a:ext cx="11151917" cy="889985"/>
          </a:xfrm>
        </p:spPr>
        <p:txBody>
          <a:bodyPr>
            <a:normAutofit/>
          </a:bodyPr>
          <a:lstStyle/>
          <a:p>
            <a:r>
              <a:rPr lang="en-AU" dirty="0">
                <a:solidFill>
                  <a:schemeClr val="accent1"/>
                </a:solidFill>
              </a:rPr>
              <a:t>No OSI Layer 1 and 2</a:t>
            </a:r>
          </a:p>
        </p:txBody>
      </p:sp>
      <p:sp>
        <p:nvSpPr>
          <p:cNvPr id="3" name="Text Placeholder 2">
            <a:extLst>
              <a:ext uri="{FF2B5EF4-FFF2-40B4-BE49-F238E27FC236}">
                <a16:creationId xmlns:a16="http://schemas.microsoft.com/office/drawing/2014/main" id="{EFF08DD7-0ABB-4C65-ABD3-02F078401B47}"/>
              </a:ext>
            </a:extLst>
          </p:cNvPr>
          <p:cNvSpPr>
            <a:spLocks noGrp="1"/>
          </p:cNvSpPr>
          <p:nvPr>
            <p:ph type="body" sz="quarter" idx="10"/>
          </p:nvPr>
        </p:nvSpPr>
        <p:spPr>
          <a:xfrm>
            <a:off x="519248" y="1207362"/>
            <a:ext cx="11151917" cy="5406502"/>
          </a:xfrm>
        </p:spPr>
        <p:txBody>
          <a:bodyPr>
            <a:normAutofit fontScale="92500" lnSpcReduction="20000"/>
          </a:bodyPr>
          <a:lstStyle/>
          <a:p>
            <a:r>
              <a:rPr lang="en-AU" sz="2600" dirty="0"/>
              <a:t>AWS does not support Layer 2 protocol forwarding</a:t>
            </a:r>
          </a:p>
          <a:p>
            <a:r>
              <a:rPr lang="en-AU" sz="2600" dirty="0"/>
              <a:t>All frames are intercepted by the hypervisor</a:t>
            </a:r>
          </a:p>
          <a:p>
            <a:r>
              <a:rPr lang="en-AU" sz="2600" dirty="0"/>
              <a:t>Consequences:</a:t>
            </a:r>
          </a:p>
          <a:p>
            <a:pPr marL="0" indent="0">
              <a:buNone/>
            </a:pPr>
            <a:r>
              <a:rPr lang="en-AU" sz="2600" dirty="0"/>
              <a:t>No broadcast domains</a:t>
            </a:r>
          </a:p>
          <a:p>
            <a:pPr marL="0" indent="0">
              <a:buNone/>
            </a:pPr>
            <a:r>
              <a:rPr lang="en-AU" sz="2600" dirty="0"/>
              <a:t>No ARP and GARP </a:t>
            </a:r>
          </a:p>
          <a:p>
            <a:pPr marL="0" indent="0">
              <a:buNone/>
            </a:pPr>
            <a:r>
              <a:rPr lang="en-AU" sz="2600" dirty="0"/>
              <a:t>No HSRP, VRRP</a:t>
            </a:r>
          </a:p>
          <a:p>
            <a:pPr marL="0" indent="0">
              <a:buNone/>
            </a:pPr>
            <a:r>
              <a:rPr lang="en-AU" sz="2600" dirty="0"/>
              <a:t>No CDP, LDP</a:t>
            </a:r>
          </a:p>
          <a:p>
            <a:pPr marL="0" indent="0">
              <a:buNone/>
            </a:pPr>
            <a:r>
              <a:rPr lang="en-AU" sz="2600" dirty="0"/>
              <a:t>No LAG (LACP)</a:t>
            </a:r>
          </a:p>
          <a:p>
            <a:endParaRPr lang="en-AU" sz="2600" dirty="0"/>
          </a:p>
          <a:p>
            <a:r>
              <a:rPr lang="en-AU" sz="2600" dirty="0"/>
              <a:t>Multicast is not supported </a:t>
            </a:r>
          </a:p>
          <a:p>
            <a:pPr marL="0" indent="0">
              <a:buNone/>
            </a:pPr>
            <a:r>
              <a:rPr lang="en-AU" sz="2600" dirty="0"/>
              <a:t>No routing protocols relying on multicast neighbours discovery – OSPF, EIGRP, RIPv2</a:t>
            </a:r>
          </a:p>
          <a:p>
            <a:pPr marL="0" indent="0">
              <a:buNone/>
            </a:pPr>
            <a:r>
              <a:rPr lang="en-AU" sz="2600" dirty="0"/>
              <a:t>Only BGP is supported</a:t>
            </a:r>
          </a:p>
          <a:p>
            <a:pPr marL="0" indent="0">
              <a:buNone/>
            </a:pPr>
            <a:endParaRPr lang="en-AU" sz="2600" dirty="0"/>
          </a:p>
          <a:p>
            <a:pPr marL="0" indent="0">
              <a:buNone/>
            </a:pPr>
            <a:r>
              <a:rPr lang="en-AU" sz="2600" dirty="0"/>
              <a:t>Build overlay networks if you need the features above.</a:t>
            </a:r>
          </a:p>
          <a:p>
            <a:pPr marL="0" indent="0">
              <a:buNone/>
            </a:pPr>
            <a:endParaRPr lang="en-AU" dirty="0"/>
          </a:p>
          <a:p>
            <a:pPr marL="0" indent="0">
              <a:buNone/>
            </a:pPr>
            <a:endParaRPr lang="en-AU" dirty="0"/>
          </a:p>
          <a:p>
            <a:endParaRPr lang="en-AU" dirty="0"/>
          </a:p>
        </p:txBody>
      </p:sp>
    </p:spTree>
    <p:extLst>
      <p:ext uri="{BB962C8B-B14F-4D97-AF65-F5344CB8AC3E}">
        <p14:creationId xmlns:p14="http://schemas.microsoft.com/office/powerpoint/2010/main" val="70347442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3BA3969-36A5-407D-B75E-830DFF7D4BC3}"/>
              </a:ext>
            </a:extLst>
          </p:cNvPr>
          <p:cNvSpPr txBox="1">
            <a:spLocks/>
          </p:cNvSpPr>
          <p:nvPr/>
        </p:nvSpPr>
        <p:spPr>
          <a:xfrm>
            <a:off x="343402" y="2854569"/>
            <a:ext cx="11151917" cy="5642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AU" sz="4400" dirty="0"/>
              <a:t>Putting everything together…..</a:t>
            </a:r>
          </a:p>
        </p:txBody>
      </p:sp>
    </p:spTree>
    <p:extLst>
      <p:ext uri="{BB962C8B-B14F-4D97-AF65-F5344CB8AC3E}">
        <p14:creationId xmlns:p14="http://schemas.microsoft.com/office/powerpoint/2010/main" val="341958036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803E2-E79A-42BE-A79F-16D4C79A77F9}"/>
              </a:ext>
            </a:extLst>
          </p:cNvPr>
          <p:cNvSpPr>
            <a:spLocks noGrp="1"/>
          </p:cNvSpPr>
          <p:nvPr>
            <p:ph type="title"/>
          </p:nvPr>
        </p:nvSpPr>
        <p:spPr/>
        <p:txBody>
          <a:bodyPr>
            <a:normAutofit fontScale="90000"/>
          </a:bodyPr>
          <a:lstStyle/>
          <a:p>
            <a:endParaRPr lang="en-AU"/>
          </a:p>
        </p:txBody>
      </p:sp>
      <p:sp>
        <p:nvSpPr>
          <p:cNvPr id="3" name="Text Placeholder 2">
            <a:extLst>
              <a:ext uri="{FF2B5EF4-FFF2-40B4-BE49-F238E27FC236}">
                <a16:creationId xmlns:a16="http://schemas.microsoft.com/office/drawing/2014/main" id="{DFE6AFDF-4E95-4F6E-A014-47142E2BACED}"/>
              </a:ext>
            </a:extLst>
          </p:cNvPr>
          <p:cNvSpPr>
            <a:spLocks noGrp="1"/>
          </p:cNvSpPr>
          <p:nvPr>
            <p:ph type="body" sz="quarter" idx="10"/>
          </p:nvPr>
        </p:nvSpPr>
        <p:spPr/>
        <p:txBody>
          <a:bodyPr/>
          <a:lstStyle/>
          <a:p>
            <a:endParaRPr lang="en-AU"/>
          </a:p>
        </p:txBody>
      </p:sp>
      <p:pic>
        <p:nvPicPr>
          <p:cNvPr id="5" name="Picture 4" descr="Screen Clipping">
            <a:extLst>
              <a:ext uri="{FF2B5EF4-FFF2-40B4-BE49-F238E27FC236}">
                <a16:creationId xmlns:a16="http://schemas.microsoft.com/office/drawing/2014/main" id="{9A9F58EA-FDA6-4510-84F0-318BEA52F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992471"/>
          </a:xfrm>
          <a:prstGeom prst="rect">
            <a:avLst/>
          </a:prstGeom>
        </p:spPr>
      </p:pic>
    </p:spTree>
    <p:extLst>
      <p:ext uri="{BB962C8B-B14F-4D97-AF65-F5344CB8AC3E}">
        <p14:creationId xmlns:p14="http://schemas.microsoft.com/office/powerpoint/2010/main" val="283687465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CC907-5851-4CC1-937C-C7D26AE73C03}"/>
              </a:ext>
            </a:extLst>
          </p:cNvPr>
          <p:cNvSpPr>
            <a:spLocks noGrp="1"/>
          </p:cNvSpPr>
          <p:nvPr>
            <p:ph type="title"/>
          </p:nvPr>
        </p:nvSpPr>
        <p:spPr>
          <a:xfrm>
            <a:off x="437186" y="2784231"/>
            <a:ext cx="11151917" cy="564257"/>
          </a:xfrm>
        </p:spPr>
        <p:txBody>
          <a:bodyPr>
            <a:noAutofit/>
          </a:bodyPr>
          <a:lstStyle/>
          <a:p>
            <a:r>
              <a:rPr lang="en-AU" sz="4400" dirty="0"/>
              <a:t>And finally….</a:t>
            </a:r>
          </a:p>
        </p:txBody>
      </p:sp>
    </p:spTree>
    <p:extLst>
      <p:ext uri="{BB962C8B-B14F-4D97-AF65-F5344CB8AC3E}">
        <p14:creationId xmlns:p14="http://schemas.microsoft.com/office/powerpoint/2010/main" val="77848849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2AD4C-61E6-4426-80CA-64FE208DF38E}"/>
              </a:ext>
            </a:extLst>
          </p:cNvPr>
          <p:cNvSpPr>
            <a:spLocks noGrp="1"/>
          </p:cNvSpPr>
          <p:nvPr>
            <p:ph type="title"/>
          </p:nvPr>
        </p:nvSpPr>
        <p:spPr/>
        <p:txBody>
          <a:bodyPr>
            <a:normAutofit fontScale="90000"/>
          </a:bodyPr>
          <a:lstStyle/>
          <a:p>
            <a:endParaRPr lang="en-AU"/>
          </a:p>
        </p:txBody>
      </p:sp>
      <p:sp>
        <p:nvSpPr>
          <p:cNvPr id="3" name="Text Placeholder 2">
            <a:extLst>
              <a:ext uri="{FF2B5EF4-FFF2-40B4-BE49-F238E27FC236}">
                <a16:creationId xmlns:a16="http://schemas.microsoft.com/office/drawing/2014/main" id="{4D5D6BAC-0660-42B7-BBC6-C789CE77326A}"/>
              </a:ext>
            </a:extLst>
          </p:cNvPr>
          <p:cNvSpPr>
            <a:spLocks noGrp="1"/>
          </p:cNvSpPr>
          <p:nvPr>
            <p:ph type="body" sz="quarter" idx="10"/>
          </p:nvPr>
        </p:nvSpPr>
        <p:spPr/>
        <p:txBody>
          <a:bodyPr/>
          <a:lstStyle/>
          <a:p>
            <a:endParaRPr lang="en-AU"/>
          </a:p>
        </p:txBody>
      </p:sp>
      <p:pic>
        <p:nvPicPr>
          <p:cNvPr id="17410" name="Picture 2" descr="Image result for corey aws traffic easy">
            <a:extLst>
              <a:ext uri="{FF2B5EF4-FFF2-40B4-BE49-F238E27FC236}">
                <a16:creationId xmlns:a16="http://schemas.microsoft.com/office/drawing/2014/main" id="{D629D1C0-5EDF-4FDF-8526-614F467F20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1138"/>
            <a:ext cx="12192000" cy="6435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3662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7FD4B-5B60-4928-9CAF-DD76CE2BF3EA}"/>
              </a:ext>
            </a:extLst>
          </p:cNvPr>
          <p:cNvSpPr>
            <a:spLocks noGrp="1"/>
          </p:cNvSpPr>
          <p:nvPr>
            <p:ph type="title"/>
          </p:nvPr>
        </p:nvSpPr>
        <p:spPr/>
        <p:txBody>
          <a:bodyPr>
            <a:normAutofit fontScale="90000"/>
          </a:bodyPr>
          <a:lstStyle/>
          <a:p>
            <a:r>
              <a:rPr lang="en-AU" dirty="0"/>
              <a:t>Explore AWS Marketplace</a:t>
            </a:r>
          </a:p>
        </p:txBody>
      </p:sp>
      <p:pic>
        <p:nvPicPr>
          <p:cNvPr id="6" name="Picture 5" descr="Screen Clipping">
            <a:extLst>
              <a:ext uri="{FF2B5EF4-FFF2-40B4-BE49-F238E27FC236}">
                <a16:creationId xmlns:a16="http://schemas.microsoft.com/office/drawing/2014/main" id="{79F03B2B-A744-4576-904F-AFE6E20DF0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248" y="1164761"/>
            <a:ext cx="8992379" cy="5067739"/>
          </a:xfrm>
          <a:prstGeom prst="rect">
            <a:avLst/>
          </a:prstGeom>
        </p:spPr>
      </p:pic>
    </p:spTree>
    <p:extLst>
      <p:ext uri="{BB962C8B-B14F-4D97-AF65-F5344CB8AC3E}">
        <p14:creationId xmlns:p14="http://schemas.microsoft.com/office/powerpoint/2010/main" val="291643528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E8E121F-151E-4F25-89A0-0C29F74809CB}"/>
              </a:ext>
            </a:extLst>
          </p:cNvPr>
          <p:cNvSpPr>
            <a:spLocks noGrp="1"/>
          </p:cNvSpPr>
          <p:nvPr>
            <p:ph type="body" sz="quarter" idx="10"/>
          </p:nvPr>
        </p:nvSpPr>
        <p:spPr>
          <a:xfrm>
            <a:off x="8323385" y="830650"/>
            <a:ext cx="3528646" cy="5699104"/>
          </a:xfrm>
        </p:spPr>
        <p:txBody>
          <a:bodyPr>
            <a:normAutofit/>
          </a:bodyPr>
          <a:lstStyle/>
          <a:p>
            <a:r>
              <a:rPr lang="en-AU" dirty="0"/>
              <a:t>Learn and use native tools offered by Cloud providers: </a:t>
            </a:r>
            <a:r>
              <a:rPr lang="en-AU" dirty="0" err="1"/>
              <a:t>CloudFormation</a:t>
            </a:r>
            <a:r>
              <a:rPr lang="en-AU" dirty="0"/>
              <a:t>, </a:t>
            </a:r>
            <a:r>
              <a:rPr lang="en-AU" dirty="0" err="1"/>
              <a:t>CloudWatch</a:t>
            </a:r>
            <a:r>
              <a:rPr lang="en-AU" dirty="0"/>
              <a:t>, </a:t>
            </a:r>
            <a:r>
              <a:rPr lang="en-AU" dirty="0" err="1"/>
              <a:t>GuardDuty</a:t>
            </a:r>
            <a:r>
              <a:rPr lang="en-AU" dirty="0"/>
              <a:t>, etc.</a:t>
            </a:r>
          </a:p>
          <a:p>
            <a:r>
              <a:rPr lang="en-AU" dirty="0"/>
              <a:t>Public Cloud Networks are still the same IP networks, yet different </a:t>
            </a:r>
          </a:p>
          <a:p>
            <a:endParaRPr lang="en-AU" dirty="0"/>
          </a:p>
        </p:txBody>
      </p:sp>
      <p:pic>
        <p:nvPicPr>
          <p:cNvPr id="5" name="Picture 4" descr="Screen Clipping">
            <a:extLst>
              <a:ext uri="{FF2B5EF4-FFF2-40B4-BE49-F238E27FC236}">
                <a16:creationId xmlns:a16="http://schemas.microsoft.com/office/drawing/2014/main" id="{59051E2D-F88F-4328-BA5E-EEA345192D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571" y="830650"/>
            <a:ext cx="7827584" cy="5476365"/>
          </a:xfrm>
          <a:prstGeom prst="rect">
            <a:avLst/>
          </a:prstGeom>
        </p:spPr>
      </p:pic>
      <p:sp>
        <p:nvSpPr>
          <p:cNvPr id="7" name="Title 1">
            <a:extLst>
              <a:ext uri="{FF2B5EF4-FFF2-40B4-BE49-F238E27FC236}">
                <a16:creationId xmlns:a16="http://schemas.microsoft.com/office/drawing/2014/main" id="{46E4AC30-ECE5-4158-BF1B-E94E77136FC4}"/>
              </a:ext>
            </a:extLst>
          </p:cNvPr>
          <p:cNvSpPr txBox="1">
            <a:spLocks/>
          </p:cNvSpPr>
          <p:nvPr/>
        </p:nvSpPr>
        <p:spPr>
          <a:xfrm>
            <a:off x="261341" y="0"/>
            <a:ext cx="11110044" cy="10257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AU" sz="4400" dirty="0"/>
              <a:t>Replicating on-</a:t>
            </a:r>
            <a:r>
              <a:rPr lang="en-AU" sz="4400" dirty="0" err="1"/>
              <a:t>prem</a:t>
            </a:r>
            <a:r>
              <a:rPr lang="en-AU" sz="4400" dirty="0"/>
              <a:t> networks in the Cloud ?</a:t>
            </a:r>
          </a:p>
        </p:txBody>
      </p:sp>
    </p:spTree>
    <p:extLst>
      <p:ext uri="{BB962C8B-B14F-4D97-AF65-F5344CB8AC3E}">
        <p14:creationId xmlns:p14="http://schemas.microsoft.com/office/powerpoint/2010/main" val="320062276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7EE7E-88DA-484E-BCEF-8E41F49523E1}"/>
              </a:ext>
            </a:extLst>
          </p:cNvPr>
          <p:cNvSpPr>
            <a:spLocks noGrp="1"/>
          </p:cNvSpPr>
          <p:nvPr>
            <p:ph type="title"/>
          </p:nvPr>
        </p:nvSpPr>
        <p:spPr/>
        <p:txBody>
          <a:bodyPr>
            <a:normAutofit fontScale="90000"/>
          </a:bodyPr>
          <a:lstStyle/>
          <a:p>
            <a:r>
              <a:rPr lang="en-AU" dirty="0"/>
              <a:t>Good read</a:t>
            </a:r>
          </a:p>
        </p:txBody>
      </p:sp>
      <p:sp>
        <p:nvSpPr>
          <p:cNvPr id="3" name="Text Placeholder 2">
            <a:extLst>
              <a:ext uri="{FF2B5EF4-FFF2-40B4-BE49-F238E27FC236}">
                <a16:creationId xmlns:a16="http://schemas.microsoft.com/office/drawing/2014/main" id="{1D8F5214-238F-4423-8379-03F3AB34A966}"/>
              </a:ext>
            </a:extLst>
          </p:cNvPr>
          <p:cNvSpPr>
            <a:spLocks noGrp="1"/>
          </p:cNvSpPr>
          <p:nvPr>
            <p:ph type="body" sz="quarter" idx="10"/>
          </p:nvPr>
        </p:nvSpPr>
        <p:spPr>
          <a:xfrm>
            <a:off x="519248" y="727970"/>
            <a:ext cx="11151917" cy="5504154"/>
          </a:xfrm>
        </p:spPr>
        <p:txBody>
          <a:bodyPr>
            <a:normAutofit fontScale="92500" lnSpcReduction="20000"/>
          </a:bodyPr>
          <a:lstStyle/>
          <a:p>
            <a:pPr marL="0" indent="0">
              <a:buNone/>
            </a:pPr>
            <a:r>
              <a:rPr lang="en-AU" sz="2000" dirty="0"/>
              <a:t>AWS Certified Advanced Networking Official Study Guide (a bit outdated, but still OK)</a:t>
            </a:r>
          </a:p>
          <a:p>
            <a:pPr marL="0" indent="0">
              <a:buNone/>
            </a:pPr>
            <a:r>
              <a:rPr lang="en-AU" sz="2000" dirty="0">
                <a:hlinkClick r:id="rId2"/>
              </a:rPr>
              <a:t>https://www.amazon.com/Certified-Advanced-Networking-Official-Study/dp/1119439833</a:t>
            </a:r>
            <a:endParaRPr lang="en-AU" sz="2000" dirty="0"/>
          </a:p>
          <a:p>
            <a:pPr marL="0" indent="0">
              <a:buNone/>
            </a:pPr>
            <a:endParaRPr lang="en-AU" sz="2000" dirty="0"/>
          </a:p>
          <a:p>
            <a:pPr marL="0" indent="0">
              <a:buNone/>
            </a:pPr>
            <a:r>
              <a:rPr lang="en-AU" sz="2000" dirty="0"/>
              <a:t>Amazon VPC for On-Premises Network Engineers from </a:t>
            </a:r>
            <a:r>
              <a:rPr lang="en-AU" sz="2000" i="1" dirty="0"/>
              <a:t>Nick Matthews</a:t>
            </a:r>
          </a:p>
          <a:p>
            <a:pPr marL="0" indent="0">
              <a:buNone/>
            </a:pPr>
            <a:r>
              <a:rPr lang="en-AU" sz="2000" dirty="0">
                <a:hlinkClick r:id="rId3"/>
              </a:rPr>
              <a:t>https://aws.amazon.com/blogs/apn/amazon-vpc-for-on-premises-network-engineers-part-one/</a:t>
            </a:r>
            <a:endParaRPr lang="en-AU" sz="2000" dirty="0"/>
          </a:p>
          <a:p>
            <a:pPr marL="0" indent="0">
              <a:buNone/>
            </a:pPr>
            <a:r>
              <a:rPr lang="en-AU" sz="2000" dirty="0">
                <a:hlinkClick r:id="rId4"/>
              </a:rPr>
              <a:t>https://aws.amazon.com/blogs/apn/amazon-vpc-for-on-premises-network-engineers-part-two/</a:t>
            </a:r>
            <a:endParaRPr lang="en-AU" sz="2000" dirty="0"/>
          </a:p>
          <a:p>
            <a:pPr marL="0" indent="0">
              <a:buNone/>
            </a:pPr>
            <a:r>
              <a:rPr lang="en-AU" sz="2000" dirty="0">
                <a:hlinkClick r:id="rId5"/>
              </a:rPr>
              <a:t>https://packetpushers.net/podcast/show-387-aws-networking-view-inside/</a:t>
            </a:r>
            <a:r>
              <a:rPr lang="en-AU" sz="2000" dirty="0"/>
              <a:t>   - useful links in this podcast!</a:t>
            </a:r>
          </a:p>
          <a:p>
            <a:pPr marL="0" indent="0">
              <a:buNone/>
            </a:pPr>
            <a:endParaRPr lang="en-AU" sz="2000" dirty="0"/>
          </a:p>
          <a:p>
            <a:pPr marL="0" indent="0">
              <a:buNone/>
            </a:pPr>
            <a:r>
              <a:rPr lang="en-AU" sz="2000" dirty="0" err="1"/>
              <a:t>Re:Invent</a:t>
            </a:r>
            <a:r>
              <a:rPr lang="en-AU" sz="2000" dirty="0"/>
              <a:t> videos related to networking</a:t>
            </a:r>
          </a:p>
          <a:p>
            <a:pPr marL="0" indent="0">
              <a:buNone/>
            </a:pPr>
            <a:r>
              <a:rPr lang="en-AU" sz="2000" dirty="0"/>
              <a:t>For example, from </a:t>
            </a:r>
            <a:r>
              <a:rPr lang="en-AU" sz="2100" i="1" dirty="0"/>
              <a:t>Matt </a:t>
            </a:r>
            <a:r>
              <a:rPr lang="en-AU" sz="2100" i="1" dirty="0" err="1"/>
              <a:t>Lehwess</a:t>
            </a:r>
            <a:r>
              <a:rPr lang="en-AU" sz="2100" i="1" dirty="0"/>
              <a:t>  </a:t>
            </a:r>
            <a:r>
              <a:rPr lang="en-AU" sz="2000" dirty="0"/>
              <a:t>(  he’s an Australian ;-) )</a:t>
            </a:r>
          </a:p>
          <a:p>
            <a:pPr marL="0" indent="0">
              <a:buNone/>
            </a:pPr>
            <a:endParaRPr lang="en-AU" sz="2000" dirty="0"/>
          </a:p>
          <a:p>
            <a:pPr marL="0" indent="0">
              <a:buNone/>
            </a:pPr>
            <a:r>
              <a:rPr lang="en-AU" sz="2000" dirty="0"/>
              <a:t>Slack:</a:t>
            </a:r>
          </a:p>
          <a:p>
            <a:pPr marL="0" indent="0">
              <a:buNone/>
            </a:pPr>
            <a:r>
              <a:rPr lang="en-AU" sz="2000" dirty="0">
                <a:hlinkClick r:id="rId6"/>
              </a:rPr>
              <a:t>https://aws-programming-tools.slack.com/</a:t>
            </a:r>
            <a:endParaRPr lang="en-AU" sz="2000" dirty="0"/>
          </a:p>
          <a:p>
            <a:pPr marL="0" indent="0">
              <a:buNone/>
            </a:pPr>
            <a:endParaRPr lang="en-AU" sz="2000" dirty="0"/>
          </a:p>
          <a:p>
            <a:pPr marL="0" indent="0">
              <a:buNone/>
            </a:pPr>
            <a:r>
              <a:rPr lang="en-AU" sz="2000" dirty="0"/>
              <a:t>Labs:</a:t>
            </a:r>
          </a:p>
          <a:p>
            <a:pPr marL="0" indent="0">
              <a:buNone/>
            </a:pPr>
            <a:r>
              <a:rPr lang="en-AU" sz="2000" dirty="0">
                <a:hlinkClick r:id="rId7"/>
              </a:rPr>
              <a:t>https://github.com/awslabs/aws-well-architected-labs</a:t>
            </a:r>
            <a:endParaRPr lang="en-AU" sz="2000" dirty="0"/>
          </a:p>
          <a:p>
            <a:pPr marL="0" indent="0">
              <a:buNone/>
            </a:pPr>
            <a:endParaRPr lang="en-AU" sz="2000" dirty="0"/>
          </a:p>
          <a:p>
            <a:endParaRPr lang="en-AU" sz="2000" dirty="0"/>
          </a:p>
        </p:txBody>
      </p:sp>
    </p:spTree>
    <p:extLst>
      <p:ext uri="{BB962C8B-B14F-4D97-AF65-F5344CB8AC3E}">
        <p14:creationId xmlns:p14="http://schemas.microsoft.com/office/powerpoint/2010/main" val="52878241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064D3-5169-4279-8039-9E4E8AAF4630}"/>
              </a:ext>
            </a:extLst>
          </p:cNvPr>
          <p:cNvSpPr>
            <a:spLocks noGrp="1"/>
          </p:cNvSpPr>
          <p:nvPr>
            <p:ph type="title"/>
          </p:nvPr>
        </p:nvSpPr>
        <p:spPr>
          <a:xfrm>
            <a:off x="829732" y="1645920"/>
            <a:ext cx="11057467" cy="3420931"/>
          </a:xfrm>
        </p:spPr>
        <p:txBody>
          <a:bodyPr>
            <a:normAutofit fontScale="90000"/>
          </a:bodyPr>
          <a:lstStyle/>
          <a:p>
            <a:r>
              <a:rPr lang="en-AU" sz="5300" b="1" dirty="0"/>
              <a:t>Networking building blocks:</a:t>
            </a:r>
            <a:br>
              <a:rPr lang="en-AU" sz="5300" b="1" dirty="0"/>
            </a:br>
            <a:br>
              <a:rPr lang="en-AU" sz="3733" b="1" dirty="0"/>
            </a:br>
            <a:r>
              <a:rPr lang="en-AU" sz="3733" b="1" dirty="0"/>
              <a:t>VPCs</a:t>
            </a:r>
            <a:br>
              <a:rPr lang="en-AU" sz="3733" b="1" dirty="0"/>
            </a:br>
            <a:r>
              <a:rPr lang="en-AU" sz="3733" b="1" dirty="0"/>
              <a:t>Subnets</a:t>
            </a:r>
            <a:br>
              <a:rPr lang="en-AU" sz="3733" b="1" dirty="0"/>
            </a:br>
            <a:r>
              <a:rPr lang="en-AU" sz="3733" b="1" dirty="0"/>
              <a:t>Routing tables</a:t>
            </a:r>
            <a:br>
              <a:rPr lang="en-AU" sz="3733" b="1" dirty="0"/>
            </a:br>
            <a:r>
              <a:rPr lang="en-AU" sz="3733" b="1" dirty="0"/>
              <a:t>Internet and NAT Gateways</a:t>
            </a:r>
            <a:br>
              <a:rPr lang="en-AU" sz="3733" b="1" dirty="0"/>
            </a:br>
            <a:r>
              <a:rPr lang="en-AU" sz="3733" b="1" dirty="0"/>
              <a:t>Elastic Network Interfaces</a:t>
            </a:r>
            <a:br>
              <a:rPr lang="en-AU" sz="3733" b="1" dirty="0"/>
            </a:br>
            <a:r>
              <a:rPr lang="en-AU" sz="3733" b="1" dirty="0"/>
              <a:t>VPC Endpoints</a:t>
            </a:r>
          </a:p>
        </p:txBody>
      </p:sp>
    </p:spTree>
    <p:extLst>
      <p:ext uri="{BB962C8B-B14F-4D97-AF65-F5344CB8AC3E}">
        <p14:creationId xmlns:p14="http://schemas.microsoft.com/office/powerpoint/2010/main" val="100895007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931857" y="2904805"/>
            <a:ext cx="7694711" cy="3245648"/>
          </a:xfrm>
          <a:prstGeom prst="roundRect">
            <a:avLst>
              <a:gd name="adj" fmla="val 9818"/>
            </a:avLst>
          </a:prstGeom>
          <a:solidFill>
            <a:schemeClr val="accent6"/>
          </a:solid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lIns="91452" tIns="45727" rIns="91452" bIns="45727" anchor="ctr"/>
          <a:lstStyle/>
          <a:p>
            <a:pPr algn="ctr">
              <a:defRPr/>
            </a:pPr>
            <a:endParaRPr lang="en-US" sz="2400" dirty="0">
              <a:solidFill>
                <a:schemeClr val="tx1"/>
              </a:solidFill>
              <a:latin typeface="Arial"/>
              <a:cs typeface="Arial"/>
            </a:endParaRPr>
          </a:p>
        </p:txBody>
      </p:sp>
      <p:pic>
        <p:nvPicPr>
          <p:cNvPr id="10" name="Picture 9"/>
          <p:cNvPicPr>
            <a:picLocks noChangeAspect="1"/>
          </p:cNvPicPr>
          <p:nvPr/>
        </p:nvPicPr>
        <p:blipFill>
          <a:blip r:embed="rId3"/>
          <a:stretch>
            <a:fillRect/>
          </a:stretch>
        </p:blipFill>
        <p:spPr>
          <a:xfrm>
            <a:off x="2215700" y="2684672"/>
            <a:ext cx="677333" cy="440267"/>
          </a:xfrm>
          <a:prstGeom prst="rect">
            <a:avLst/>
          </a:prstGeom>
        </p:spPr>
      </p:pic>
      <p:sp>
        <p:nvSpPr>
          <p:cNvPr id="2" name="Title 1"/>
          <p:cNvSpPr>
            <a:spLocks noGrp="1"/>
          </p:cNvSpPr>
          <p:nvPr>
            <p:ph type="title"/>
          </p:nvPr>
        </p:nvSpPr>
        <p:spPr>
          <a:xfrm>
            <a:off x="508000" y="230190"/>
            <a:ext cx="11176000" cy="1052596"/>
          </a:xfrm>
        </p:spPr>
        <p:txBody>
          <a:bodyPr>
            <a:normAutofit fontScale="90000"/>
          </a:bodyPr>
          <a:lstStyle/>
          <a:p>
            <a:r>
              <a:rPr lang="en-US" dirty="0"/>
              <a:t>Networking Building Blocks</a:t>
            </a:r>
            <a:br>
              <a:rPr lang="en-US" dirty="0"/>
            </a:br>
            <a:r>
              <a:rPr lang="en-US" sz="3600" dirty="0">
                <a:solidFill>
                  <a:schemeClr val="accent1">
                    <a:alpha val="99000"/>
                  </a:schemeClr>
                </a:solidFill>
              </a:rPr>
              <a:t>Amazon Virtual Private Cloud (VPC)</a:t>
            </a:r>
          </a:p>
        </p:txBody>
      </p:sp>
      <p:sp>
        <p:nvSpPr>
          <p:cNvPr id="8" name="Text Placeholder 2"/>
          <p:cNvSpPr txBox="1">
            <a:spLocks/>
          </p:cNvSpPr>
          <p:nvPr/>
        </p:nvSpPr>
        <p:spPr>
          <a:xfrm>
            <a:off x="1931857" y="4389131"/>
            <a:ext cx="7694711" cy="276999"/>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 typeface="Arial"/>
              <a:buChar char="•"/>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 typeface="Arial"/>
              <a:buChar char="•"/>
              <a:defRPr sz="2800" kern="1200">
                <a:gradFill>
                  <a:gsLst>
                    <a:gs pos="0">
                      <a:schemeClr val="tx1"/>
                    </a:gs>
                    <a:gs pos="86000">
                      <a:schemeClr val="tx1"/>
                    </a:gs>
                  </a:gsLst>
                  <a:lin ang="5400000" scaled="0"/>
                </a:gradFill>
                <a:latin typeface="+mn-lt"/>
                <a:ea typeface="+mn-ea"/>
                <a:cs typeface="+mn-cs"/>
              </a:defRPr>
            </a:lvl2pPr>
            <a:lvl3pPr marL="855663" indent="0" algn="l" defTabSz="914363" rtl="0" eaLnBrk="1" latinLnBrk="0" hangingPunct="1">
              <a:lnSpc>
                <a:spcPct val="90000"/>
              </a:lnSpc>
              <a:spcBef>
                <a:spcPct val="20000"/>
              </a:spcBef>
              <a:buSzPct val="90000"/>
              <a:buFont typeface="Arial"/>
              <a:buNone/>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 typeface="Wingdings" charset="2"/>
              <a:buChar char="q"/>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 typeface="Wingdings" charset="2"/>
              <a:buChar char="q"/>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dirty="0">
                <a:solidFill>
                  <a:schemeClr val="tx1"/>
                </a:solidFill>
              </a:rPr>
              <a:t>Your network goes here</a:t>
            </a:r>
          </a:p>
        </p:txBody>
      </p:sp>
      <p:sp>
        <p:nvSpPr>
          <p:cNvPr id="7" name="Text Placeholder 6"/>
          <p:cNvSpPr>
            <a:spLocks noGrp="1"/>
          </p:cNvSpPr>
          <p:nvPr>
            <p:ph type="body" sz="quarter" idx="10"/>
          </p:nvPr>
        </p:nvSpPr>
        <p:spPr/>
        <p:txBody>
          <a:bodyPr>
            <a:normAutofit/>
          </a:bodyPr>
          <a:lstStyle/>
          <a:p>
            <a:pPr marL="0" indent="0">
              <a:buNone/>
            </a:pPr>
            <a:r>
              <a:rPr lang="en-US" sz="2667" dirty="0"/>
              <a:t>Essential building block - </a:t>
            </a:r>
            <a:r>
              <a:rPr lang="en-AU" dirty="0"/>
              <a:t>similar to virtual routing and forwarding (VRF) </a:t>
            </a:r>
            <a:endParaRPr lang="en-US" sz="2667" dirty="0"/>
          </a:p>
        </p:txBody>
      </p:sp>
    </p:spTree>
    <p:extLst>
      <p:ext uri="{BB962C8B-B14F-4D97-AF65-F5344CB8AC3E}">
        <p14:creationId xmlns:p14="http://schemas.microsoft.com/office/powerpoint/2010/main" val="380650428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85EC9-B293-4138-8040-15BE7C0FBA0D}"/>
              </a:ext>
            </a:extLst>
          </p:cNvPr>
          <p:cNvSpPr>
            <a:spLocks noGrp="1"/>
          </p:cNvSpPr>
          <p:nvPr>
            <p:ph type="title"/>
          </p:nvPr>
        </p:nvSpPr>
        <p:spPr>
          <a:xfrm>
            <a:off x="8773886" y="615819"/>
            <a:ext cx="3298372" cy="5797905"/>
          </a:xfrm>
        </p:spPr>
        <p:txBody>
          <a:bodyPr>
            <a:normAutofit fontScale="90000"/>
          </a:bodyPr>
          <a:lstStyle/>
          <a:p>
            <a:r>
              <a:rPr lang="en-AU" sz="2400" dirty="0"/>
              <a:t>CIDR size from /16 to /28 which then split to subnets</a:t>
            </a:r>
            <a:br>
              <a:rPr lang="en-AU" sz="2400" dirty="0"/>
            </a:br>
            <a:br>
              <a:rPr lang="en-AU" sz="2400" dirty="0"/>
            </a:br>
            <a:r>
              <a:rPr lang="en-AU" sz="2400" dirty="0"/>
              <a:t>No Layer 2, no broadcast domains, per-interface security rules, so it’s OK (and even recommended) to allocated large CIDRs for VPCs and server subnets such as /18.</a:t>
            </a:r>
            <a:br>
              <a:rPr lang="en-AU" sz="2400" dirty="0"/>
            </a:br>
            <a:br>
              <a:rPr lang="en-AU" sz="2400" dirty="0"/>
            </a:br>
            <a:r>
              <a:rPr lang="en-AU" sz="2400" dirty="0"/>
              <a:t>IPv4 subnets can be any, even non-RFC1918 (but they will stay private to your VPC and why? </a:t>
            </a:r>
            <a:r>
              <a:rPr lang="en-AU" sz="2400" dirty="0">
                <a:sym typeface="Wingdings" panose="05000000000000000000" pitchFamily="2" charset="2"/>
              </a:rPr>
              <a:t></a:t>
            </a:r>
            <a:r>
              <a:rPr lang="en-AU" sz="2400" dirty="0"/>
              <a:t>)</a:t>
            </a:r>
            <a:br>
              <a:rPr lang="en-AU" sz="2400" dirty="0"/>
            </a:br>
            <a:br>
              <a:rPr lang="en-AU" sz="2400" dirty="0"/>
            </a:br>
            <a:r>
              <a:rPr lang="en-AU" sz="2400" dirty="0"/>
              <a:t>Note that IPv6 address ranges are allocated by Amazon as /56 blocks from their own ranges.</a:t>
            </a:r>
            <a:br>
              <a:rPr lang="en-AU" sz="2133" dirty="0"/>
            </a:br>
            <a:br>
              <a:rPr lang="en-AU" sz="2133" dirty="0"/>
            </a:br>
            <a:br>
              <a:rPr lang="en-AU" sz="2133" dirty="0"/>
            </a:br>
            <a:endParaRPr lang="en-AU" sz="2133" dirty="0"/>
          </a:p>
        </p:txBody>
      </p:sp>
      <p:pic>
        <p:nvPicPr>
          <p:cNvPr id="4" name="Picture 3" descr="Screen Clipping">
            <a:extLst>
              <a:ext uri="{FF2B5EF4-FFF2-40B4-BE49-F238E27FC236}">
                <a16:creationId xmlns:a16="http://schemas.microsoft.com/office/drawing/2014/main" id="{B0B95A78-CD94-4675-A0CD-A4590D41DA4F}"/>
              </a:ext>
            </a:extLst>
          </p:cNvPr>
          <p:cNvPicPr>
            <a:picLocks noChangeAspect="1"/>
          </p:cNvPicPr>
          <p:nvPr/>
        </p:nvPicPr>
        <p:blipFill>
          <a:blip r:embed="rId2"/>
          <a:stretch>
            <a:fillRect/>
          </a:stretch>
        </p:blipFill>
        <p:spPr>
          <a:xfrm>
            <a:off x="364386" y="477974"/>
            <a:ext cx="8044541" cy="5406360"/>
          </a:xfrm>
          <a:prstGeom prst="rect">
            <a:avLst/>
          </a:prstGeom>
        </p:spPr>
      </p:pic>
      <p:sp>
        <p:nvSpPr>
          <p:cNvPr id="3" name="Slide Number Placeholder 2">
            <a:extLst>
              <a:ext uri="{FF2B5EF4-FFF2-40B4-BE49-F238E27FC236}">
                <a16:creationId xmlns:a16="http://schemas.microsoft.com/office/drawing/2014/main" id="{1EA6F7B1-1F2E-4CBA-8C42-0D11FC4504EB}"/>
              </a:ext>
            </a:extLst>
          </p:cNvPr>
          <p:cNvSpPr>
            <a:spLocks noGrp="1"/>
          </p:cNvSpPr>
          <p:nvPr>
            <p:ph type="sldNum" sz="quarter" idx="12"/>
          </p:nvPr>
        </p:nvSpPr>
        <p:spPr/>
        <p:txBody>
          <a:bodyPr/>
          <a:lstStyle/>
          <a:p>
            <a:fld id="{D4FFE21C-B928-476D-8C5A-1604AFE4F720}" type="slidenum">
              <a:rPr lang="en-AU" smtClean="0"/>
              <a:t>8</a:t>
            </a:fld>
            <a:endParaRPr lang="en-AU"/>
          </a:p>
        </p:txBody>
      </p:sp>
    </p:spTree>
    <p:extLst>
      <p:ext uri="{BB962C8B-B14F-4D97-AF65-F5344CB8AC3E}">
        <p14:creationId xmlns:p14="http://schemas.microsoft.com/office/powerpoint/2010/main" val="236738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81595-7F36-45E1-BFF5-3CE7C599E2A8}"/>
              </a:ext>
            </a:extLst>
          </p:cNvPr>
          <p:cNvSpPr>
            <a:spLocks noGrp="1"/>
          </p:cNvSpPr>
          <p:nvPr>
            <p:ph type="title"/>
          </p:nvPr>
        </p:nvSpPr>
        <p:spPr>
          <a:xfrm>
            <a:off x="8469084" y="153246"/>
            <a:ext cx="3450773" cy="6518141"/>
          </a:xfrm>
        </p:spPr>
        <p:txBody>
          <a:bodyPr>
            <a:normAutofit/>
          </a:bodyPr>
          <a:lstStyle/>
          <a:p>
            <a:br>
              <a:rPr lang="en-AU" sz="2133" dirty="0"/>
            </a:br>
            <a:r>
              <a:rPr lang="en-AU" sz="2133" dirty="0"/>
              <a:t>It is possible to add new CIDR ranges, but the address range defined at VPC creation can’t be deleted.</a:t>
            </a:r>
            <a:br>
              <a:rPr lang="en-AU" sz="2133" dirty="0"/>
            </a:br>
            <a:br>
              <a:rPr lang="en-AU" sz="2133" dirty="0"/>
            </a:br>
            <a:r>
              <a:rPr lang="en-AU" sz="2133" dirty="0"/>
              <a:t>Address planning is important as VPCs can have overlapping addresses, but these VPCs can’t be peered.</a:t>
            </a:r>
            <a:br>
              <a:rPr lang="en-AU" sz="2133" dirty="0"/>
            </a:br>
            <a:br>
              <a:rPr lang="en-AU" sz="2133" dirty="0"/>
            </a:br>
            <a:r>
              <a:rPr lang="en-AU" sz="2133" dirty="0"/>
              <a:t>If IPv6 addresses allocated, they are assigned to instances </a:t>
            </a:r>
            <a:r>
              <a:rPr lang="en-AU" sz="2133" b="1" dirty="0"/>
              <a:t>in addition </a:t>
            </a:r>
            <a:r>
              <a:rPr lang="en-AU" sz="2133" dirty="0"/>
              <a:t>to IPv4, so the number of available IPv4 addresses will limit the number of IPv6 hosts </a:t>
            </a:r>
            <a:br>
              <a:rPr lang="en-AU" sz="2133" dirty="0"/>
            </a:br>
            <a:br>
              <a:rPr lang="en-AU" sz="2133" dirty="0"/>
            </a:br>
            <a:br>
              <a:rPr lang="en-AU" sz="2133" dirty="0"/>
            </a:br>
            <a:endParaRPr lang="en-AU" sz="2133" dirty="0"/>
          </a:p>
        </p:txBody>
      </p:sp>
      <p:pic>
        <p:nvPicPr>
          <p:cNvPr id="4" name="Picture 3" descr="Screen Clipping">
            <a:extLst>
              <a:ext uri="{FF2B5EF4-FFF2-40B4-BE49-F238E27FC236}">
                <a16:creationId xmlns:a16="http://schemas.microsoft.com/office/drawing/2014/main" id="{371E0E11-EA28-473D-95AB-F99583306A6D}"/>
              </a:ext>
            </a:extLst>
          </p:cNvPr>
          <p:cNvPicPr>
            <a:picLocks noChangeAspect="1"/>
          </p:cNvPicPr>
          <p:nvPr/>
        </p:nvPicPr>
        <p:blipFill>
          <a:blip r:embed="rId2"/>
          <a:stretch>
            <a:fillRect/>
          </a:stretch>
        </p:blipFill>
        <p:spPr>
          <a:xfrm>
            <a:off x="536455" y="478972"/>
            <a:ext cx="7643496" cy="5203371"/>
          </a:xfrm>
          <a:prstGeom prst="rect">
            <a:avLst/>
          </a:prstGeom>
        </p:spPr>
      </p:pic>
      <p:sp>
        <p:nvSpPr>
          <p:cNvPr id="3" name="Slide Number Placeholder 2">
            <a:extLst>
              <a:ext uri="{FF2B5EF4-FFF2-40B4-BE49-F238E27FC236}">
                <a16:creationId xmlns:a16="http://schemas.microsoft.com/office/drawing/2014/main" id="{808B78D9-9191-4EB9-A651-3AE50A4BF633}"/>
              </a:ext>
            </a:extLst>
          </p:cNvPr>
          <p:cNvSpPr>
            <a:spLocks noGrp="1"/>
          </p:cNvSpPr>
          <p:nvPr>
            <p:ph type="sldNum" sz="quarter" idx="12"/>
          </p:nvPr>
        </p:nvSpPr>
        <p:spPr/>
        <p:txBody>
          <a:bodyPr/>
          <a:lstStyle/>
          <a:p>
            <a:fld id="{D4FFE21C-B928-476D-8C5A-1604AFE4F720}" type="slidenum">
              <a:rPr lang="en-AU" smtClean="0"/>
              <a:t>9</a:t>
            </a:fld>
            <a:endParaRPr lang="en-AU"/>
          </a:p>
        </p:txBody>
      </p:sp>
    </p:spTree>
    <p:extLst>
      <p:ext uri="{BB962C8B-B14F-4D97-AF65-F5344CB8AC3E}">
        <p14:creationId xmlns:p14="http://schemas.microsoft.com/office/powerpoint/2010/main" val="13293387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7333</TotalTime>
  <Words>2439</Words>
  <Application>Microsoft Office PowerPoint</Application>
  <PresentationFormat>Widescreen</PresentationFormat>
  <Paragraphs>317</Paragraphs>
  <Slides>56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AmazonEmber</vt:lpstr>
      <vt:lpstr>Arial</vt:lpstr>
      <vt:lpstr>Calibri</vt:lpstr>
      <vt:lpstr>Calibri Light</vt:lpstr>
      <vt:lpstr>Verdana</vt:lpstr>
      <vt:lpstr>Wingdings</vt:lpstr>
      <vt:lpstr>Office Theme</vt:lpstr>
      <vt:lpstr>From Palo Alto website</vt:lpstr>
      <vt:lpstr>Networking in AWS</vt:lpstr>
      <vt:lpstr>Definitions</vt:lpstr>
      <vt:lpstr>Under the hood - AWS SDN Mapping Service</vt:lpstr>
      <vt:lpstr>No OSI Layer 1 and 2</vt:lpstr>
      <vt:lpstr>Networking building blocks:  VPCs Subnets Routing tables Internet and NAT Gateways Elastic Network Interfaces VPC Endpoints</vt:lpstr>
      <vt:lpstr>Networking Building Blocks Amazon Virtual Private Cloud (VPC)</vt:lpstr>
      <vt:lpstr>CIDR size from /16 to /28 which then split to subnets  No Layer 2, no broadcast domains, per-interface security rules, so it’s OK (and even recommended) to allocated large CIDRs for VPCs and server subnets such as /18.  IPv4 subnets can be any, even non-RFC1918 (but they will stay private to your VPC and why? )  Note that IPv6 address ranges are allocated by Amazon as /56 blocks from their own ranges.   </vt:lpstr>
      <vt:lpstr> It is possible to add new CIDR ranges, but the address range defined at VPC creation can’t be deleted.  Address planning is important as VPCs can have overlapping addresses, but these VPCs can’t be peered.  If IPv6 addresses allocated, they are assigned to instances in addition to IPv4, so the number of available IPv4 addresses will limit the number of IPv6 hosts    </vt:lpstr>
      <vt:lpstr>Networking Building Blocks Subnets</vt:lpstr>
      <vt:lpstr>Subnets</vt:lpstr>
      <vt:lpstr>PowerPoint Presentation</vt:lpstr>
      <vt:lpstr>Watch these (and other) limits</vt:lpstr>
      <vt:lpstr>VPC and Subnets - Summary</vt:lpstr>
      <vt:lpstr>Networking Building Blocks Routing Tables</vt:lpstr>
      <vt:lpstr>Add route Like in a traditional network - specify network in CIDR format and target  CIDR ranges for VPC can’t be changed, with target Local – this is Implicit AWS VPC router  </vt:lpstr>
      <vt:lpstr>Networking Building Blocks Internet and NAT Gateways</vt:lpstr>
      <vt:lpstr>Networking Building Blocks Elastic Network Interfaces</vt:lpstr>
      <vt:lpstr> </vt:lpstr>
      <vt:lpstr>Networking Building Blocks VPC Endpoints</vt:lpstr>
      <vt:lpstr>PowerPoint Presentation</vt:lpstr>
      <vt:lpstr>Gateway VPC endpoint</vt:lpstr>
      <vt:lpstr>Interface VPC Endpoint (also referred as PrivateLink endpoint)</vt:lpstr>
      <vt:lpstr>Example – connecting to Salesforce via PrivateLink</vt:lpstr>
      <vt:lpstr>After creating VPC Interface endpoint it appears as a Network interface directly in your subnet with subnet’s IP address:</vt:lpstr>
      <vt:lpstr>Network control:  Security Groups Network Access Lists</vt:lpstr>
      <vt:lpstr>Network Control  Security Groups</vt:lpstr>
      <vt:lpstr>Network Control  Network Access Lists</vt:lpstr>
      <vt:lpstr>Network Control - Summary</vt:lpstr>
      <vt:lpstr>Interconnects between AWS and On-prem networks</vt:lpstr>
      <vt:lpstr>VPN Gateway</vt:lpstr>
      <vt:lpstr>PowerPoint Presentation</vt:lpstr>
      <vt:lpstr>Alternative to VPN – Direct Connect</vt:lpstr>
      <vt:lpstr>Two types of Direct Connect Interfaces – Public or Private</vt:lpstr>
      <vt:lpstr>Interconnects between VPCs</vt:lpstr>
      <vt:lpstr>Interconnect VPC   -  VPC Peering</vt:lpstr>
      <vt:lpstr>Full-mesh peering</vt:lpstr>
      <vt:lpstr>VPN GWs is not only for On-prem connectivity – Transit VPC</vt:lpstr>
      <vt:lpstr>Transit Gateway</vt:lpstr>
      <vt:lpstr>TGW Allows to implement complex designs</vt:lpstr>
      <vt:lpstr>AWS Managed Network Services  Load Balancers WAF</vt:lpstr>
      <vt:lpstr>AWS Managed Network Services Load balancers</vt:lpstr>
      <vt:lpstr>PowerPoint Presentation</vt:lpstr>
      <vt:lpstr>Common design – NLB Sandwich for ingress traffic</vt:lpstr>
      <vt:lpstr>AWS Managed Network Services Application Load Balancer</vt:lpstr>
      <vt:lpstr>Application Load Balancer rules: if/then</vt:lpstr>
      <vt:lpstr>AWS Managed Network Services Web Application Firewall</vt:lpstr>
      <vt:lpstr>PowerPoint Presentation</vt:lpstr>
      <vt:lpstr>AWS WAF – Managed rules</vt:lpstr>
      <vt:lpstr>PowerPoint Presentation</vt:lpstr>
      <vt:lpstr>PowerPoint Presentation</vt:lpstr>
      <vt:lpstr>And finally….</vt:lpstr>
      <vt:lpstr>PowerPoint Presentation</vt:lpstr>
      <vt:lpstr>Explore AWS Marketplace</vt:lpstr>
      <vt:lpstr>PowerPoint Presentation</vt:lpstr>
      <vt:lpstr>Good read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Networking in AWS</dc:title>
  <dc:creator>Zyuzin, Alexander</dc:creator>
  <cp:lastModifiedBy>Zyuzin, Alexander</cp:lastModifiedBy>
  <cp:revision>76</cp:revision>
  <dcterms:created xsi:type="dcterms:W3CDTF">2019-09-25T05:34:38Z</dcterms:created>
  <dcterms:modified xsi:type="dcterms:W3CDTF">2019-09-30T07:47:46Z</dcterms:modified>
</cp:coreProperties>
</file>